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7772400" cx="10058400"/>
  <p:notesSz cx="6858000" cy="9144000"/>
  <p:embeddedFontLst>
    <p:embeddedFont>
      <p:font typeface="Proxima Nova"/>
      <p:regular r:id="rId14"/>
      <p:bold r:id="rId15"/>
      <p:italic r:id="rId16"/>
      <p:boldItalic r:id="rId17"/>
    </p:embeddedFont>
    <p:embeddedFont>
      <p:font typeface="Lato"/>
      <p:regular r:id="rId18"/>
      <p:bold r:id="rId19"/>
      <p:italic r:id="rId20"/>
      <p:boldItalic r:id="rId21"/>
    </p:embeddedFont>
    <p:embeddedFont>
      <p:font typeface="Proxima Nova Extrabold"/>
      <p:bold r:id="rId22"/>
    </p:embeddedFont>
    <p:embeddedFont>
      <p:font typeface="Proxima Nova Semibold"/>
      <p:regular r:id="rId23"/>
      <p:bold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22" Type="http://schemas.openxmlformats.org/officeDocument/2006/relationships/font" Target="fonts/ProximaNovaExtrabold-bold.fntdata"/><Relationship Id="rId21" Type="http://schemas.openxmlformats.org/officeDocument/2006/relationships/font" Target="fonts/Lato-boldItalic.fntdata"/><Relationship Id="rId24" Type="http://schemas.openxmlformats.org/officeDocument/2006/relationships/font" Target="fonts/ProximaNovaSemibold-bold.fntdata"/><Relationship Id="rId23" Type="http://schemas.openxmlformats.org/officeDocument/2006/relationships/font" Target="fonts/ProximaNovaSemibo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ProximaNova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ProximaNova-bold.fntdata"/><Relationship Id="rId14" Type="http://schemas.openxmlformats.org/officeDocument/2006/relationships/font" Target="fonts/ProximaNova-regular.fntdata"/><Relationship Id="rId17" Type="http://schemas.openxmlformats.org/officeDocument/2006/relationships/font" Target="fonts/ProximaNova-boldItalic.fntdata"/><Relationship Id="rId16" Type="http://schemas.openxmlformats.org/officeDocument/2006/relationships/font" Target="fonts/ProximaNova-italic.fntdata"/><Relationship Id="rId19" Type="http://schemas.openxmlformats.org/officeDocument/2006/relationships/font" Target="fonts/Lato-bold.fntdata"/><Relationship Id="rId18" Type="http://schemas.openxmlformats.org/officeDocument/2006/relationships/font" Target="fonts/La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c8a5340e0_1_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c8a5340e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c8a5340e0_1_1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c8a5340e0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c8a5340e0_1_21: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c8a5340e0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8c8a5340e0_1_26: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c8a5340e0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8c8a5340e0_1_40: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8c8a5340e0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c8a5340e0_1_33: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c8a5340e0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a402c588c4_0_247: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a402c588c4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e5276ab35c_0_40: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e5276ab35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5.gi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dynamath.scholastic.com/issues/2022-23/090122/Will-T-rex-Have-to-Share-the-Crown.html?share-video=538dcfc7743f4fbeb738d2081f067903"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dynamath.scholastic.com/issues/2022-23/100122/Kid-Inventor-Extraordinaire.html?share-video=55a510172d2c47e88f056ed742e2589a"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dynamath.scholastic.com/content/dam/classroom-magazines/dynamath/pages/evergreen/templates/math/DYN-SS-GridPaper.pdf" TargetMode="External"/><Relationship Id="rId3" Type="http://schemas.openxmlformats.org/officeDocument/2006/relationships/hyperlink" Target="https://dynamath.scholastic.com/issues/2022-23/090122/Will-T-rex-Have-to-Share-the-Crown.html?share-video=538dcfc7743f4fbeb738d2081f067903"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upport.google.com/docs/answer/97447" TargetMode="Externa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1">
  <p:cSld name="TITLE_2">
    <p:spTree>
      <p:nvGrpSpPr>
        <p:cNvPr id="12" name="Shape 12"/>
        <p:cNvGrpSpPr/>
        <p:nvPr/>
      </p:nvGrpSpPr>
      <p:grpSpPr>
        <a:xfrm>
          <a:off x="0" y="0"/>
          <a:ext cx="0" cy="0"/>
          <a:chOff x="0" y="0"/>
          <a:chExt cx="0" cy="0"/>
        </a:xfrm>
      </p:grpSpPr>
      <p:sp>
        <p:nvSpPr>
          <p:cNvPr id="13" name="Google Shape;13;p2"/>
          <p:cNvSpPr txBox="1"/>
          <p:nvPr/>
        </p:nvSpPr>
        <p:spPr>
          <a:xfrm>
            <a:off x="228600" y="1032075"/>
            <a:ext cx="9509700" cy="65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solidFill>
                  <a:srgbClr val="EA2128"/>
                </a:solidFill>
                <a:latin typeface="Proxima Nova"/>
                <a:ea typeface="Proxima Nova"/>
                <a:cs typeface="Proxima Nova"/>
                <a:sym typeface="Proxima Nova"/>
              </a:rPr>
              <a:t>Teachers, read this first!</a:t>
            </a:r>
            <a:endParaRPr b="1" sz="3200">
              <a:solidFill>
                <a:srgbClr val="EA2128"/>
              </a:solidFill>
              <a:latin typeface="Proxima Nova"/>
              <a:ea typeface="Proxima Nova"/>
              <a:cs typeface="Proxima Nova"/>
              <a:sym typeface="Proxima Nova"/>
            </a:endParaRPr>
          </a:p>
          <a:p>
            <a:pPr indent="0" lvl="0" marL="0" rtl="0" algn="l">
              <a:spcBef>
                <a:spcPts val="0"/>
              </a:spcBef>
              <a:spcAft>
                <a:spcPts val="0"/>
              </a:spcAft>
              <a:buNone/>
            </a:pPr>
            <a:r>
              <a:t/>
            </a:r>
            <a:endParaRPr sz="1600">
              <a:latin typeface="Proxima Nova"/>
              <a:ea typeface="Proxima Nova"/>
              <a:cs typeface="Proxima Nova"/>
              <a:sym typeface="Proxima Nova"/>
            </a:endParaRPr>
          </a:p>
          <a:p>
            <a:pPr indent="0" lvl="0" marL="0" rtl="0" algn="l">
              <a:lnSpc>
                <a:spcPct val="100000"/>
              </a:lnSpc>
              <a:spcBef>
                <a:spcPts val="0"/>
              </a:spcBef>
              <a:spcAft>
                <a:spcPts val="0"/>
              </a:spcAft>
              <a:buNone/>
            </a:pPr>
            <a:r>
              <a:rPr lang="en" sz="1600">
                <a:solidFill>
                  <a:srgbClr val="000000"/>
                </a:solidFill>
                <a:latin typeface="Proxima Nova"/>
                <a:ea typeface="Proxima Nova"/>
                <a:cs typeface="Proxima Nova"/>
                <a:sym typeface="Proxima Nova"/>
              </a:rPr>
              <a:t>This is your copy of a </a:t>
            </a:r>
            <a:r>
              <a:rPr i="1" lang="en" sz="1600">
                <a:latin typeface="Proxima Nova"/>
                <a:ea typeface="Proxima Nova"/>
                <a:cs typeface="Proxima Nova"/>
                <a:sym typeface="Proxima Nova"/>
              </a:rPr>
              <a:t>Dyna</a:t>
            </a:r>
            <a:r>
              <a:rPr i="1" lang="en" sz="1600">
                <a:latin typeface="Proxima Nova"/>
                <a:ea typeface="Proxima Nova"/>
                <a:cs typeface="Proxima Nova"/>
                <a:sym typeface="Proxima Nova"/>
              </a:rPr>
              <a:t>Math</a:t>
            </a:r>
            <a:r>
              <a:rPr lang="en" sz="1600">
                <a:solidFill>
                  <a:srgbClr val="000000"/>
                </a:solidFill>
                <a:latin typeface="Proxima Nova"/>
                <a:ea typeface="Proxima Nova"/>
                <a:cs typeface="Proxima Nova"/>
                <a:sym typeface="Proxima Nova"/>
              </a:rPr>
              <a:t> Google Slides activity. Except for student response boxes, all items on these slides are locked in place. You can use these slides as-is, or customize them to fit your needs. To edit any objects that are locked down, click </a:t>
            </a:r>
            <a:r>
              <a:rPr b="1" lang="en" sz="1600">
                <a:solidFill>
                  <a:srgbClr val="000000"/>
                </a:solidFill>
                <a:latin typeface="Proxima Nova"/>
                <a:ea typeface="Proxima Nova"/>
                <a:cs typeface="Proxima Nova"/>
                <a:sym typeface="Proxima Nova"/>
              </a:rPr>
              <a:t>Slide → Edit </a:t>
            </a:r>
            <a:r>
              <a:rPr b="1" lang="en" sz="1600">
                <a:latin typeface="Proxima Nova"/>
                <a:ea typeface="Proxima Nova"/>
                <a:cs typeface="Proxima Nova"/>
                <a:sym typeface="Proxima Nova"/>
              </a:rPr>
              <a:t>theme</a:t>
            </a:r>
            <a:r>
              <a:rPr b="1" lang="en" sz="1600">
                <a:solidFill>
                  <a:srgbClr val="000000"/>
                </a:solidFill>
                <a:latin typeface="Proxima Nova"/>
                <a:ea typeface="Proxima Nova"/>
                <a:cs typeface="Proxima Nova"/>
                <a:sym typeface="Proxima Nova"/>
              </a:rPr>
              <a:t>.</a:t>
            </a:r>
            <a:endParaRPr b="1" sz="1600">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600">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b="1" lang="en" sz="1600">
                <a:solidFill>
                  <a:srgbClr val="000000"/>
                </a:solidFill>
                <a:latin typeface="Proxima Nova"/>
                <a:ea typeface="Proxima Nova"/>
                <a:cs typeface="Proxima Nova"/>
                <a:sym typeface="Proxima Nova"/>
              </a:rPr>
              <a:t>How to Assign This Activity:</a:t>
            </a:r>
            <a:endParaRPr sz="1600">
              <a:solidFill>
                <a:srgbClr val="000000"/>
              </a:solidFill>
              <a:latin typeface="Proxima Nova"/>
              <a:ea typeface="Proxima Nova"/>
              <a:cs typeface="Proxima Nova"/>
              <a:sym typeface="Proxima Nova"/>
            </a:endParaRPr>
          </a:p>
          <a:p>
            <a:pPr indent="-330200" lvl="0" marL="457200" rtl="0" algn="l">
              <a:lnSpc>
                <a:spcPct val="100000"/>
              </a:lnSpc>
              <a:spcBef>
                <a:spcPts val="0"/>
              </a:spcBef>
              <a:spcAft>
                <a:spcPts val="0"/>
              </a:spcAft>
              <a:buClr>
                <a:srgbClr val="000000"/>
              </a:buClr>
              <a:buSzPts val="1600"/>
              <a:buFont typeface="Proxima Nova"/>
              <a:buChar char="●"/>
            </a:pPr>
            <a:r>
              <a:rPr lang="en" sz="1600">
                <a:solidFill>
                  <a:srgbClr val="000000"/>
                </a:solidFill>
                <a:latin typeface="Proxima Nova"/>
                <a:ea typeface="Proxima Nova"/>
                <a:cs typeface="Proxima Nova"/>
                <a:sym typeface="Proxima Nova"/>
              </a:rPr>
              <a:t>If you’re assigning this activity through Google Classroom, make sure to </a:t>
            </a:r>
            <a:endParaRPr sz="1600">
              <a:solidFill>
                <a:srgbClr val="000000"/>
              </a:solidFill>
              <a:latin typeface="Proxima Nova"/>
              <a:ea typeface="Proxima Nova"/>
              <a:cs typeface="Proxima Nova"/>
              <a:sym typeface="Proxima Nova"/>
            </a:endParaRPr>
          </a:p>
          <a:p>
            <a:pPr indent="0" lvl="0" marL="457200" rtl="0" algn="l">
              <a:lnSpc>
                <a:spcPct val="100000"/>
              </a:lnSpc>
              <a:spcBef>
                <a:spcPts val="0"/>
              </a:spcBef>
              <a:spcAft>
                <a:spcPts val="0"/>
              </a:spcAft>
              <a:buNone/>
            </a:pPr>
            <a:r>
              <a:rPr lang="en" sz="1600">
                <a:solidFill>
                  <a:srgbClr val="000000"/>
                </a:solidFill>
                <a:latin typeface="Proxima Nova"/>
                <a:ea typeface="Proxima Nova"/>
                <a:cs typeface="Proxima Nova"/>
                <a:sym typeface="Proxima Nova"/>
              </a:rPr>
              <a:t>select </a:t>
            </a:r>
            <a:r>
              <a:rPr b="1" lang="en" sz="1600">
                <a:solidFill>
                  <a:srgbClr val="000000"/>
                </a:solidFill>
                <a:latin typeface="Proxima Nova"/>
                <a:ea typeface="Proxima Nova"/>
                <a:cs typeface="Proxima Nova"/>
                <a:sym typeface="Proxima Nova"/>
              </a:rPr>
              <a:t>“Make a copy for each student”</a:t>
            </a:r>
            <a:r>
              <a:rPr lang="en" sz="1600">
                <a:solidFill>
                  <a:srgbClr val="000000"/>
                </a:solidFill>
                <a:latin typeface="Proxima Nova"/>
                <a:ea typeface="Proxima Nova"/>
                <a:cs typeface="Proxima Nova"/>
                <a:sym typeface="Proxima Nova"/>
              </a:rPr>
              <a:t> from the dropdown menu. </a:t>
            </a:r>
            <a:endParaRPr sz="1600">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600">
              <a:solidFill>
                <a:srgbClr val="000000"/>
              </a:solidFill>
              <a:latin typeface="Proxima Nova"/>
              <a:ea typeface="Proxima Nova"/>
              <a:cs typeface="Proxima Nova"/>
              <a:sym typeface="Proxima Nova"/>
            </a:endParaRPr>
          </a:p>
          <a:p>
            <a:pPr indent="-330200" lvl="0" marL="457200" rtl="0" algn="l">
              <a:lnSpc>
                <a:spcPct val="100000"/>
              </a:lnSpc>
              <a:spcBef>
                <a:spcPts val="0"/>
              </a:spcBef>
              <a:spcAft>
                <a:spcPts val="0"/>
              </a:spcAft>
              <a:buClr>
                <a:srgbClr val="000000"/>
              </a:buClr>
              <a:buSzPts val="1600"/>
              <a:buChar char="●"/>
            </a:pPr>
            <a:r>
              <a:rPr lang="en" sz="1600">
                <a:solidFill>
                  <a:srgbClr val="000000"/>
                </a:solidFill>
                <a:latin typeface="Proxima Nova"/>
                <a:ea typeface="Proxima Nova"/>
                <a:cs typeface="Proxima Nova"/>
                <a:sym typeface="Proxima Nova"/>
              </a:rPr>
              <a:t>If you’re using Microsoft Teams, you can also click </a:t>
            </a:r>
            <a:r>
              <a:rPr b="1" lang="en" sz="1600">
                <a:solidFill>
                  <a:srgbClr val="000000"/>
                </a:solidFill>
                <a:latin typeface="Proxima Nova"/>
                <a:ea typeface="Proxima Nova"/>
                <a:cs typeface="Proxima Nova"/>
                <a:sym typeface="Proxima Nova"/>
              </a:rPr>
              <a:t>File → Download →</a:t>
            </a:r>
            <a:br>
              <a:rPr b="1" lang="en" sz="1600">
                <a:solidFill>
                  <a:srgbClr val="000000"/>
                </a:solidFill>
                <a:latin typeface="Proxima Nova"/>
                <a:ea typeface="Proxima Nova"/>
                <a:cs typeface="Proxima Nova"/>
                <a:sym typeface="Proxima Nova"/>
              </a:rPr>
            </a:br>
            <a:r>
              <a:rPr b="1" lang="en" sz="1600">
                <a:solidFill>
                  <a:srgbClr val="000000"/>
                </a:solidFill>
                <a:latin typeface="Proxima Nova"/>
                <a:ea typeface="Proxima Nova"/>
                <a:cs typeface="Proxima Nova"/>
                <a:sym typeface="Proxima Nova"/>
              </a:rPr>
              <a:t> Microsoft Powerpoint</a:t>
            </a:r>
            <a:r>
              <a:rPr lang="en" sz="1600">
                <a:solidFill>
                  <a:srgbClr val="000000"/>
                </a:solidFill>
                <a:latin typeface="Proxima Nova"/>
                <a:ea typeface="Proxima Nova"/>
                <a:cs typeface="Proxima Nova"/>
                <a:sym typeface="Proxima Nova"/>
              </a:rPr>
              <a:t> for a version of this activity that you can upload to Teams.</a:t>
            </a:r>
            <a:endParaRPr sz="1600">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600">
              <a:solidFill>
                <a:srgbClr val="000000"/>
              </a:solidFill>
              <a:latin typeface="Proxima Nova"/>
              <a:ea typeface="Proxima Nova"/>
              <a:cs typeface="Proxima Nova"/>
              <a:sym typeface="Proxima Nova"/>
            </a:endParaRPr>
          </a:p>
          <a:p>
            <a:pPr indent="-330200" lvl="0" marL="457200" rtl="0" algn="l">
              <a:lnSpc>
                <a:spcPct val="100000"/>
              </a:lnSpc>
              <a:spcBef>
                <a:spcPts val="0"/>
              </a:spcBef>
              <a:spcAft>
                <a:spcPts val="0"/>
              </a:spcAft>
              <a:buClr>
                <a:srgbClr val="000000"/>
              </a:buClr>
              <a:buSzPts val="1600"/>
              <a:buFont typeface="Proxima Nova"/>
              <a:buChar char="●"/>
            </a:pPr>
            <a:r>
              <a:rPr lang="en" sz="1600">
                <a:solidFill>
                  <a:srgbClr val="000000"/>
                </a:solidFill>
                <a:latin typeface="Proxima Nova"/>
                <a:ea typeface="Proxima Nova"/>
                <a:cs typeface="Proxima Nova"/>
                <a:sym typeface="Proxima Nova"/>
              </a:rPr>
              <a:t>You can also have your students make their own copies of this activity:</a:t>
            </a:r>
            <a:endParaRPr sz="1600">
              <a:solidFill>
                <a:srgbClr val="000000"/>
              </a:solidFill>
              <a:latin typeface="Proxima Nova"/>
              <a:ea typeface="Proxima Nova"/>
              <a:cs typeface="Proxima Nova"/>
              <a:sym typeface="Proxima Nova"/>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Proxima Nova"/>
                <a:ea typeface="Proxima Nova"/>
                <a:cs typeface="Proxima Nova"/>
                <a:sym typeface="Proxima Nova"/>
              </a:rPr>
              <a:t>Click the </a:t>
            </a:r>
            <a:r>
              <a:rPr b="1" lang="en" sz="1600">
                <a:solidFill>
                  <a:srgbClr val="000000"/>
                </a:solidFill>
                <a:latin typeface="Proxima Nova"/>
                <a:ea typeface="Proxima Nova"/>
                <a:cs typeface="Proxima Nova"/>
                <a:sym typeface="Proxima Nova"/>
              </a:rPr>
              <a:t>Share</a:t>
            </a:r>
            <a:r>
              <a:rPr lang="en" sz="1600">
                <a:solidFill>
                  <a:srgbClr val="000000"/>
                </a:solidFill>
                <a:latin typeface="Proxima Nova"/>
                <a:ea typeface="Proxima Nova"/>
                <a:cs typeface="Proxima Nova"/>
                <a:sym typeface="Proxima Nova"/>
              </a:rPr>
              <a:t> button at the top-right</a:t>
            </a:r>
            <a:endParaRPr sz="1600">
              <a:solidFill>
                <a:srgbClr val="000000"/>
              </a:solidFill>
              <a:latin typeface="Proxima Nova"/>
              <a:ea typeface="Proxima Nova"/>
              <a:cs typeface="Proxima Nova"/>
              <a:sym typeface="Proxima Nova"/>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Proxima Nova"/>
                <a:ea typeface="Proxima Nova"/>
                <a:cs typeface="Proxima Nova"/>
                <a:sym typeface="Proxima Nova"/>
              </a:rPr>
              <a:t>Click </a:t>
            </a:r>
            <a:r>
              <a:rPr b="1" lang="en" sz="1600">
                <a:solidFill>
                  <a:srgbClr val="000000"/>
                </a:solidFill>
                <a:latin typeface="Proxima Nova"/>
                <a:ea typeface="Proxima Nova"/>
                <a:cs typeface="Proxima Nova"/>
                <a:sym typeface="Proxima Nova"/>
              </a:rPr>
              <a:t>“Copy Link”</a:t>
            </a:r>
            <a:r>
              <a:rPr lang="en" sz="1600">
                <a:solidFill>
                  <a:srgbClr val="000000"/>
                </a:solidFill>
                <a:latin typeface="Proxima Nova"/>
                <a:ea typeface="Proxima Nova"/>
                <a:cs typeface="Proxima Nova"/>
                <a:sym typeface="Proxima Nova"/>
              </a:rPr>
              <a:t>, then paste the URL into an email or assignment (don’t share it yet!)</a:t>
            </a:r>
            <a:endParaRPr sz="1600">
              <a:solidFill>
                <a:srgbClr val="000000"/>
              </a:solidFill>
              <a:latin typeface="Proxima Nova"/>
              <a:ea typeface="Proxima Nova"/>
              <a:cs typeface="Proxima Nova"/>
              <a:sym typeface="Proxima Nova"/>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Proxima Nova"/>
                <a:ea typeface="Proxima Nova"/>
                <a:cs typeface="Proxima Nova"/>
                <a:sym typeface="Proxima Nova"/>
              </a:rPr>
              <a:t>At the end of the URL, change the word </a:t>
            </a:r>
            <a:r>
              <a:rPr b="1" lang="en" sz="1600">
                <a:solidFill>
                  <a:srgbClr val="000000"/>
                </a:solidFill>
                <a:latin typeface="Proxima Nova"/>
                <a:ea typeface="Proxima Nova"/>
                <a:cs typeface="Proxima Nova"/>
                <a:sym typeface="Proxima Nova"/>
              </a:rPr>
              <a:t>edit</a:t>
            </a:r>
            <a:r>
              <a:rPr lang="en" sz="1600">
                <a:solidFill>
                  <a:srgbClr val="000000"/>
                </a:solidFill>
                <a:latin typeface="Proxima Nova"/>
                <a:ea typeface="Proxima Nova"/>
                <a:cs typeface="Proxima Nova"/>
                <a:sym typeface="Proxima Nova"/>
              </a:rPr>
              <a:t> to </a:t>
            </a:r>
            <a:r>
              <a:rPr b="1" lang="en" sz="1600">
                <a:solidFill>
                  <a:srgbClr val="000000"/>
                </a:solidFill>
                <a:latin typeface="Proxima Nova"/>
                <a:ea typeface="Proxima Nova"/>
                <a:cs typeface="Proxima Nova"/>
                <a:sym typeface="Proxima Nova"/>
              </a:rPr>
              <a:t>copy</a:t>
            </a:r>
            <a:r>
              <a:rPr lang="en" sz="1600">
                <a:solidFill>
                  <a:srgbClr val="000000"/>
                </a:solidFill>
                <a:latin typeface="Proxima Nova"/>
                <a:ea typeface="Proxima Nova"/>
                <a:cs typeface="Proxima Nova"/>
                <a:sym typeface="Proxima Nova"/>
              </a:rPr>
              <a:t>, like so:</a:t>
            </a:r>
            <a:endParaRPr sz="1600">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600">
              <a:solidFill>
                <a:srgbClr val="000000"/>
              </a:solidFill>
              <a:latin typeface="Proxima Nova"/>
              <a:ea typeface="Proxima Nova"/>
              <a:cs typeface="Proxima Nova"/>
              <a:sym typeface="Proxima Nova"/>
            </a:endParaRPr>
          </a:p>
          <a:p>
            <a:pPr indent="457200" lvl="0" marL="457200" rtl="0" algn="l">
              <a:lnSpc>
                <a:spcPct val="100000"/>
              </a:lnSpc>
              <a:spcBef>
                <a:spcPts val="0"/>
              </a:spcBef>
              <a:spcAft>
                <a:spcPts val="0"/>
              </a:spcAft>
              <a:buNone/>
            </a:pPr>
            <a:r>
              <a:rPr lang="en" sz="1600" u="sng">
                <a:solidFill>
                  <a:srgbClr val="000000"/>
                </a:solidFill>
                <a:latin typeface="Proxima Nova"/>
                <a:ea typeface="Proxima Nova"/>
                <a:cs typeface="Proxima Nova"/>
                <a:sym typeface="Proxima Nova"/>
              </a:rPr>
              <a:t>https://docs.google.com/presentation/d/[. . . ]/</a:t>
            </a:r>
            <a:r>
              <a:rPr b="1" lang="en" sz="1600" u="sng">
                <a:solidFill>
                  <a:srgbClr val="000000"/>
                </a:solidFill>
                <a:highlight>
                  <a:srgbClr val="FFF200"/>
                </a:highlight>
                <a:latin typeface="Proxima Nova"/>
                <a:ea typeface="Proxima Nova"/>
                <a:cs typeface="Proxima Nova"/>
                <a:sym typeface="Proxima Nova"/>
              </a:rPr>
              <a:t>edit</a:t>
            </a:r>
            <a:r>
              <a:rPr lang="en" sz="1600" u="sng">
                <a:solidFill>
                  <a:srgbClr val="000000"/>
                </a:solidFill>
                <a:latin typeface="Proxima Nova"/>
                <a:ea typeface="Proxima Nova"/>
                <a:cs typeface="Proxima Nova"/>
                <a:sym typeface="Proxima Nova"/>
              </a:rPr>
              <a:t>?usp=sharing</a:t>
            </a:r>
            <a:endParaRPr sz="1600" u="sng">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 sz="1600">
                <a:solidFill>
                  <a:srgbClr val="000000"/>
                </a:solidFill>
                <a:latin typeface="Proxima Nova"/>
                <a:ea typeface="Proxima Nova"/>
                <a:cs typeface="Proxima Nova"/>
                <a:sym typeface="Proxima Nova"/>
              </a:rPr>
              <a:t>											</a:t>
            </a:r>
            <a:r>
              <a:rPr lang="en" sz="1600">
                <a:solidFill>
                  <a:srgbClr val="222222"/>
                </a:solidFill>
                <a:highlight>
                  <a:srgbClr val="FFFFFF"/>
                </a:highlight>
                <a:latin typeface="Proxima Nova"/>
                <a:ea typeface="Proxima Nova"/>
                <a:cs typeface="Proxima Nova"/>
                <a:sym typeface="Proxima Nova"/>
              </a:rPr>
              <a:t>↓</a:t>
            </a:r>
            <a:endParaRPr sz="1600">
              <a:solidFill>
                <a:srgbClr val="000000"/>
              </a:solidFill>
              <a:latin typeface="Proxima Nova"/>
              <a:ea typeface="Proxima Nova"/>
              <a:cs typeface="Proxima Nova"/>
              <a:sym typeface="Proxima Nova"/>
            </a:endParaRPr>
          </a:p>
          <a:p>
            <a:pPr indent="457200" lvl="0" marL="457200" rtl="0" algn="l">
              <a:lnSpc>
                <a:spcPct val="100000"/>
              </a:lnSpc>
              <a:spcBef>
                <a:spcPts val="0"/>
              </a:spcBef>
              <a:spcAft>
                <a:spcPts val="0"/>
              </a:spcAft>
              <a:buNone/>
            </a:pPr>
            <a:r>
              <a:rPr lang="en" sz="1600" u="sng">
                <a:solidFill>
                  <a:srgbClr val="000000"/>
                </a:solidFill>
                <a:latin typeface="Proxima Nova"/>
                <a:ea typeface="Proxima Nova"/>
                <a:cs typeface="Proxima Nova"/>
                <a:sym typeface="Proxima Nova"/>
              </a:rPr>
              <a:t>https://docs.google.com/presentation/d/[. . . ]/</a:t>
            </a:r>
            <a:r>
              <a:rPr b="1" lang="en" sz="1600" u="sng">
                <a:solidFill>
                  <a:srgbClr val="000000"/>
                </a:solidFill>
                <a:highlight>
                  <a:srgbClr val="FFF200"/>
                </a:highlight>
                <a:latin typeface="Proxima Nova"/>
                <a:ea typeface="Proxima Nova"/>
                <a:cs typeface="Proxima Nova"/>
                <a:sym typeface="Proxima Nova"/>
              </a:rPr>
              <a:t>copy</a:t>
            </a:r>
            <a:r>
              <a:rPr lang="en" sz="1600" u="sng">
                <a:solidFill>
                  <a:srgbClr val="000000"/>
                </a:solidFill>
                <a:latin typeface="Proxima Nova"/>
                <a:ea typeface="Proxima Nova"/>
                <a:cs typeface="Proxima Nova"/>
                <a:sym typeface="Proxima Nova"/>
              </a:rPr>
              <a:t>?usp=sharing</a:t>
            </a:r>
            <a:endParaRPr sz="1600">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600">
              <a:solidFill>
                <a:srgbClr val="FF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b="1" lang="en" sz="2600">
                <a:solidFill>
                  <a:srgbClr val="EA2128"/>
                </a:solidFill>
                <a:latin typeface="Proxima Nova"/>
                <a:ea typeface="Proxima Nova"/>
                <a:cs typeface="Proxima Nova"/>
                <a:sym typeface="Proxima Nova"/>
              </a:rPr>
              <a:t>Don’t forget: Delete this slide before sharing the activity with your students!</a:t>
            </a:r>
            <a:endParaRPr b="1" sz="2600">
              <a:solidFill>
                <a:srgbClr val="EA2128"/>
              </a:solidFill>
              <a:latin typeface="Proxima Nova"/>
              <a:ea typeface="Proxima Nova"/>
              <a:cs typeface="Proxima Nova"/>
              <a:sym typeface="Proxima Nova"/>
            </a:endParaRPr>
          </a:p>
        </p:txBody>
      </p:sp>
      <p:pic>
        <p:nvPicPr>
          <p:cNvPr id="14" name="Google Shape;14;p2"/>
          <p:cNvPicPr preferRelativeResize="0"/>
          <p:nvPr/>
        </p:nvPicPr>
        <p:blipFill>
          <a:blip r:embed="rId2">
            <a:alphaModFix/>
          </a:blip>
          <a:stretch>
            <a:fillRect/>
          </a:stretch>
        </p:blipFill>
        <p:spPr>
          <a:xfrm>
            <a:off x="7768075" y="2922775"/>
            <a:ext cx="1609725" cy="962025"/>
          </a:xfrm>
          <a:prstGeom prst="rect">
            <a:avLst/>
          </a:prstGeom>
          <a:noFill/>
          <a:ln cap="flat" cmpd="sng" w="9525">
            <a:solidFill>
              <a:srgbClr val="000000"/>
            </a:solidFill>
            <a:prstDash val="solid"/>
            <a:miter lim="8000"/>
            <a:headEnd len="sm" w="sm" type="none"/>
            <a:tailEnd len="sm" w="sm" type="none"/>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ent Help">
  <p:cSld name="CUSTOM_3">
    <p:spTree>
      <p:nvGrpSpPr>
        <p:cNvPr id="96" name="Shape 96"/>
        <p:cNvGrpSpPr/>
        <p:nvPr/>
      </p:nvGrpSpPr>
      <p:grpSpPr>
        <a:xfrm>
          <a:off x="0" y="0"/>
          <a:ext cx="0" cy="0"/>
          <a:chOff x="0" y="0"/>
          <a:chExt cx="0" cy="0"/>
        </a:xfrm>
      </p:grpSpPr>
      <p:sp>
        <p:nvSpPr>
          <p:cNvPr id="97" name="Google Shape;97;p11"/>
          <p:cNvSpPr/>
          <p:nvPr/>
        </p:nvSpPr>
        <p:spPr>
          <a:xfrm>
            <a:off x="2790712" y="1618200"/>
            <a:ext cx="4476900" cy="654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1"/>
          <p:cNvSpPr/>
          <p:nvPr/>
        </p:nvSpPr>
        <p:spPr>
          <a:xfrm>
            <a:off x="461725" y="1618200"/>
            <a:ext cx="2976600" cy="26505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lost the text box to type into. </a:t>
            </a:r>
            <a:endParaRPr b="1">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You can always add more text boxes. Just click the T box at the top of your screen and drag it onto the slide.</a:t>
            </a:r>
            <a:endParaRPr sz="1300">
              <a:latin typeface="Lato"/>
              <a:ea typeface="Lato"/>
              <a:cs typeface="Lato"/>
              <a:sym typeface="Lato"/>
            </a:endParaRPr>
          </a:p>
          <a:p>
            <a:pPr indent="0" lvl="0" marL="0" rtl="0" algn="l">
              <a:spcBef>
                <a:spcPts val="0"/>
              </a:spcBef>
              <a:spcAft>
                <a:spcPts val="0"/>
              </a:spcAft>
              <a:buNone/>
            </a:pPr>
            <a:r>
              <a:t/>
            </a:r>
            <a:endParaRPr/>
          </a:p>
        </p:txBody>
      </p:sp>
      <p:sp>
        <p:nvSpPr>
          <p:cNvPr id="99" name="Google Shape;99;p11"/>
          <p:cNvSpPr/>
          <p:nvPr/>
        </p:nvSpPr>
        <p:spPr>
          <a:xfrm>
            <a:off x="3540905" y="1618200"/>
            <a:ext cx="2976600" cy="26520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27425" spcFirstLastPara="1" rIns="27425" wrap="square" tIns="0">
            <a:noAutofit/>
          </a:bodyPr>
          <a:lstStyle/>
          <a:p>
            <a:pPr indent="0" lvl="0" marL="0" rtl="0" algn="ctr">
              <a:spcBef>
                <a:spcPts val="0"/>
              </a:spcBef>
              <a:spcAft>
                <a:spcPts val="0"/>
              </a:spcAft>
              <a:buNone/>
            </a:pPr>
            <a:r>
              <a:rPr b="1" lang="en">
                <a:latin typeface="Lato"/>
                <a:ea typeface="Lato"/>
                <a:cs typeface="Lato"/>
                <a:sym typeface="Lato"/>
              </a:rPr>
              <a:t>The slides are too small or  </a:t>
            </a:r>
            <a:endParaRPr b="1">
              <a:latin typeface="Lato"/>
              <a:ea typeface="Lato"/>
              <a:cs typeface="Lato"/>
              <a:sym typeface="Lato"/>
            </a:endParaRPr>
          </a:p>
          <a:p>
            <a:pPr indent="0" lvl="0" marL="0" rtl="0" algn="ctr">
              <a:spcBef>
                <a:spcPts val="0"/>
              </a:spcBef>
              <a:spcAft>
                <a:spcPts val="0"/>
              </a:spcAft>
              <a:buNone/>
            </a:pPr>
            <a:r>
              <a:rPr b="1" lang="en">
                <a:latin typeface="Lato"/>
                <a:ea typeface="Lato"/>
                <a:cs typeface="Lato"/>
                <a:sym typeface="Lato"/>
              </a:rPr>
              <a:t>too big.</a:t>
            </a:r>
            <a:endParaRPr b="1">
              <a:latin typeface="Lato"/>
              <a:ea typeface="Lato"/>
              <a:cs typeface="Lato"/>
              <a:sym typeface="Lato"/>
            </a:endParaRPr>
          </a:p>
          <a:p>
            <a:pPr indent="0" lvl="0" marL="0" rtl="0" algn="ctr">
              <a:spcBef>
                <a:spcPts val="0"/>
              </a:spcBef>
              <a:spcAft>
                <a:spcPts val="0"/>
              </a:spcAft>
              <a:buNone/>
            </a:pPr>
            <a:r>
              <a:t/>
            </a:r>
            <a:endParaRPr sz="800">
              <a:latin typeface="Lato"/>
              <a:ea typeface="Lato"/>
              <a:cs typeface="Lato"/>
              <a:sym typeface="Lato"/>
            </a:endParaRPr>
          </a:p>
          <a:p>
            <a:pPr indent="0" lvl="0" marL="0" rtl="0" algn="ctr">
              <a:spcBef>
                <a:spcPts val="0"/>
              </a:spcBef>
              <a:spcAft>
                <a:spcPts val="0"/>
              </a:spcAft>
              <a:buNone/>
            </a:pPr>
            <a:r>
              <a:rPr lang="en" sz="1250">
                <a:latin typeface="Lato"/>
                <a:ea typeface="Lato"/>
                <a:cs typeface="Lato"/>
                <a:sym typeface="Lato"/>
              </a:rPr>
              <a:t>Click on the magnifying glass at the top of your screen to  zoom in and out.</a:t>
            </a:r>
            <a:endParaRPr sz="125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sp>
        <p:nvSpPr>
          <p:cNvPr id="100" name="Google Shape;100;p11"/>
          <p:cNvSpPr/>
          <p:nvPr/>
        </p:nvSpPr>
        <p:spPr>
          <a:xfrm>
            <a:off x="6620086" y="1618200"/>
            <a:ext cx="2976600" cy="26505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deleted something just now that I didn’t mean to.</a:t>
            </a:r>
            <a:endParaRPr b="1">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You can always use the undo button to bring back something you just deleted. </a:t>
            </a:r>
            <a:endParaRPr sz="13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sp>
        <p:nvSpPr>
          <p:cNvPr id="101" name="Google Shape;101;p11"/>
          <p:cNvSpPr/>
          <p:nvPr/>
        </p:nvSpPr>
        <p:spPr>
          <a:xfrm>
            <a:off x="461725" y="4553520"/>
            <a:ext cx="2976600" cy="28497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solidFill>
                  <a:srgbClr val="000000"/>
                </a:solidFill>
                <a:latin typeface="Lato"/>
                <a:ea typeface="Lato"/>
                <a:cs typeface="Lato"/>
                <a:sym typeface="Lato"/>
              </a:rPr>
              <a:t>I need to add a picture.</a:t>
            </a:r>
            <a:endParaRPr b="1">
              <a:solidFill>
                <a:srgbClr val="000000"/>
              </a:solidFill>
              <a:latin typeface="Lato"/>
              <a:ea typeface="Lato"/>
              <a:cs typeface="Lato"/>
              <a:sym typeface="Lato"/>
            </a:endParaRPr>
          </a:p>
          <a:p>
            <a:pPr indent="0" lvl="0" marL="0" rtl="0" algn="l">
              <a:spcBef>
                <a:spcPts val="0"/>
              </a:spcBef>
              <a:spcAft>
                <a:spcPts val="0"/>
              </a:spcAft>
              <a:buNone/>
            </a:pPr>
            <a:r>
              <a:t/>
            </a:r>
            <a:endParaRPr>
              <a:solidFill>
                <a:srgbClr val="000000"/>
              </a:solidFill>
              <a:latin typeface="Lato"/>
              <a:ea typeface="Lato"/>
              <a:cs typeface="Lato"/>
              <a:sym typeface="Lato"/>
            </a:endParaRPr>
          </a:p>
          <a:p>
            <a:pPr indent="0" lvl="0" marL="0" rtl="0" algn="ctr">
              <a:spcBef>
                <a:spcPts val="0"/>
              </a:spcBef>
              <a:spcAft>
                <a:spcPts val="0"/>
              </a:spcAft>
              <a:buNone/>
            </a:pPr>
            <a:r>
              <a:rPr lang="en" sz="1300">
                <a:solidFill>
                  <a:srgbClr val="000000"/>
                </a:solidFill>
                <a:latin typeface="Lato"/>
                <a:ea typeface="Lato"/>
                <a:cs typeface="Lato"/>
                <a:sym typeface="Lato"/>
              </a:rPr>
              <a:t>At the top of your screen, click Insert —&gt; Image and then you can upload it from your computer or use the camera to take a picture.</a:t>
            </a:r>
            <a:endParaRPr sz="1300">
              <a:solidFill>
                <a:srgbClr val="000000"/>
              </a:solidFill>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p:txBody>
      </p:sp>
      <p:sp>
        <p:nvSpPr>
          <p:cNvPr id="102" name="Google Shape;102;p11"/>
          <p:cNvSpPr/>
          <p:nvPr/>
        </p:nvSpPr>
        <p:spPr>
          <a:xfrm>
            <a:off x="3540905" y="4553520"/>
            <a:ext cx="2976600" cy="28497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need to drag and drop something. </a:t>
            </a:r>
            <a:endParaRPr b="1">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Click on the shape and hold down while moving your fingers to drag the shape wherever you want it to go.</a:t>
            </a:r>
            <a:endParaRPr sz="1300">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sp>
        <p:nvSpPr>
          <p:cNvPr id="103" name="Google Shape;103;p11"/>
          <p:cNvSpPr/>
          <p:nvPr/>
        </p:nvSpPr>
        <p:spPr>
          <a:xfrm>
            <a:off x="6620086" y="4553520"/>
            <a:ext cx="2976600" cy="28497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need to add a shape.</a:t>
            </a:r>
            <a:endParaRPr b="1">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Click on the shapes icon at the top of your screen. Choose the shape you want, then add it to the slide.</a:t>
            </a:r>
            <a:endParaRPr sz="13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pic>
        <p:nvPicPr>
          <p:cNvPr id="104" name="Google Shape;104;p11"/>
          <p:cNvPicPr preferRelativeResize="0"/>
          <p:nvPr/>
        </p:nvPicPr>
        <p:blipFill>
          <a:blip r:embed="rId2">
            <a:alphaModFix/>
          </a:blip>
          <a:stretch>
            <a:fillRect/>
          </a:stretch>
        </p:blipFill>
        <p:spPr>
          <a:xfrm>
            <a:off x="6827428" y="3192906"/>
            <a:ext cx="2561699" cy="695561"/>
          </a:xfrm>
          <a:prstGeom prst="rect">
            <a:avLst/>
          </a:prstGeom>
          <a:noFill/>
          <a:ln>
            <a:noFill/>
          </a:ln>
        </p:spPr>
      </p:pic>
      <p:pic>
        <p:nvPicPr>
          <p:cNvPr id="105" name="Google Shape;105;p11"/>
          <p:cNvPicPr preferRelativeResize="0"/>
          <p:nvPr/>
        </p:nvPicPr>
        <p:blipFill>
          <a:blip r:embed="rId3">
            <a:alphaModFix/>
          </a:blip>
          <a:stretch>
            <a:fillRect/>
          </a:stretch>
        </p:blipFill>
        <p:spPr>
          <a:xfrm>
            <a:off x="768162" y="5948675"/>
            <a:ext cx="2363450" cy="1346475"/>
          </a:xfrm>
          <a:prstGeom prst="rect">
            <a:avLst/>
          </a:prstGeom>
          <a:noFill/>
          <a:ln>
            <a:noFill/>
          </a:ln>
        </p:spPr>
      </p:pic>
      <p:pic>
        <p:nvPicPr>
          <p:cNvPr id="106" name="Google Shape;106;p11"/>
          <p:cNvPicPr preferRelativeResize="0"/>
          <p:nvPr/>
        </p:nvPicPr>
        <p:blipFill rotWithShape="1">
          <a:blip r:embed="rId4">
            <a:alphaModFix/>
          </a:blip>
          <a:srcRect b="31422" l="0" r="62518" t="0"/>
          <a:stretch/>
        </p:blipFill>
        <p:spPr>
          <a:xfrm>
            <a:off x="7450469" y="5948682"/>
            <a:ext cx="1315599" cy="1281818"/>
          </a:xfrm>
          <a:prstGeom prst="rect">
            <a:avLst/>
          </a:prstGeom>
          <a:noFill/>
          <a:ln>
            <a:noFill/>
          </a:ln>
        </p:spPr>
      </p:pic>
      <p:pic>
        <p:nvPicPr>
          <p:cNvPr id="107" name="Google Shape;107;p11"/>
          <p:cNvPicPr preferRelativeResize="0"/>
          <p:nvPr/>
        </p:nvPicPr>
        <p:blipFill rotWithShape="1">
          <a:blip r:embed="rId5">
            <a:alphaModFix/>
          </a:blip>
          <a:srcRect b="5455" l="0" r="25054" t="0"/>
          <a:stretch/>
        </p:blipFill>
        <p:spPr>
          <a:xfrm>
            <a:off x="972624" y="3071942"/>
            <a:ext cx="1954537" cy="875487"/>
          </a:xfrm>
          <a:prstGeom prst="rect">
            <a:avLst/>
          </a:prstGeom>
          <a:noFill/>
          <a:ln>
            <a:noFill/>
          </a:ln>
        </p:spPr>
      </p:pic>
      <p:pic>
        <p:nvPicPr>
          <p:cNvPr id="108" name="Google Shape;108;p11"/>
          <p:cNvPicPr preferRelativeResize="0"/>
          <p:nvPr/>
        </p:nvPicPr>
        <p:blipFill>
          <a:blip r:embed="rId6">
            <a:alphaModFix/>
          </a:blip>
          <a:stretch>
            <a:fillRect/>
          </a:stretch>
        </p:blipFill>
        <p:spPr>
          <a:xfrm>
            <a:off x="4332696" y="2674852"/>
            <a:ext cx="1586644" cy="1512356"/>
          </a:xfrm>
          <a:prstGeom prst="rect">
            <a:avLst/>
          </a:prstGeom>
          <a:noFill/>
          <a:ln>
            <a:noFill/>
          </a:ln>
        </p:spPr>
      </p:pic>
      <p:pic>
        <p:nvPicPr>
          <p:cNvPr id="109" name="Google Shape;109;p11"/>
          <p:cNvPicPr preferRelativeResize="0"/>
          <p:nvPr/>
        </p:nvPicPr>
        <p:blipFill rotWithShape="1">
          <a:blip r:embed="rId7">
            <a:alphaModFix/>
          </a:blip>
          <a:srcRect b="238" l="0" r="0" t="228"/>
          <a:stretch/>
        </p:blipFill>
        <p:spPr>
          <a:xfrm>
            <a:off x="3748352" y="6185371"/>
            <a:ext cx="2561700" cy="977107"/>
          </a:xfrm>
          <a:prstGeom prst="rect">
            <a:avLst/>
          </a:prstGeom>
          <a:noFill/>
          <a:ln>
            <a:noFill/>
          </a:ln>
        </p:spPr>
      </p:pic>
      <p:sp>
        <p:nvSpPr>
          <p:cNvPr id="110" name="Google Shape;110;p11"/>
          <p:cNvSpPr/>
          <p:nvPr/>
        </p:nvSpPr>
        <p:spPr>
          <a:xfrm>
            <a:off x="2038650" y="1112075"/>
            <a:ext cx="5874000" cy="417000"/>
          </a:xfrm>
          <a:prstGeom prst="wedgeRoundRectCallout">
            <a:avLst>
              <a:gd fmla="val -20833" name="adj1"/>
              <a:gd fmla="val 62500" name="adj2"/>
              <a:gd fmla="val 0" name="adj3"/>
            </a:avLst>
          </a:prstGeom>
          <a:solidFill>
            <a:srgbClr val="006EBE"/>
          </a:solidFill>
          <a:ln cap="flat" cmpd="sng" w="9525">
            <a:solidFill>
              <a:srgbClr val="59595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Lato"/>
                <a:ea typeface="Lato"/>
                <a:cs typeface="Lato"/>
                <a:sym typeface="Lato"/>
              </a:rPr>
              <a:t>Need Help With Completing Your Slides?</a:t>
            </a:r>
            <a:endParaRPr b="1" sz="2400">
              <a:solidFill>
                <a:schemeClr val="lt1"/>
              </a:solidFill>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11" name="Shape 111"/>
        <p:cNvGrpSpPr/>
        <p:nvPr/>
      </p:nvGrpSpPr>
      <p:grpSpPr>
        <a:xfrm>
          <a:off x="0" y="0"/>
          <a:ext cx="0" cy="0"/>
          <a:chOff x="0" y="0"/>
          <a:chExt cx="0" cy="0"/>
        </a:xfrm>
      </p:grpSpPr>
      <p:sp>
        <p:nvSpPr>
          <p:cNvPr id="112" name="Google Shape;112;p12"/>
          <p:cNvSpPr txBox="1"/>
          <p:nvPr>
            <p:ph type="title"/>
          </p:nvPr>
        </p:nvSpPr>
        <p:spPr>
          <a:xfrm>
            <a:off x="342870" y="3250173"/>
            <a:ext cx="9372900" cy="1272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3" name="Google Shape;113;p12"/>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1">
  <p:cSld name="CUSTOM_2">
    <p:spTree>
      <p:nvGrpSpPr>
        <p:cNvPr id="15" name="Shape 15"/>
        <p:cNvGrpSpPr/>
        <p:nvPr/>
      </p:nvGrpSpPr>
      <p:grpSpPr>
        <a:xfrm>
          <a:off x="0" y="0"/>
          <a:ext cx="0" cy="0"/>
          <a:chOff x="0" y="0"/>
          <a:chExt cx="0" cy="0"/>
        </a:xfrm>
      </p:grpSpPr>
      <p:sp>
        <p:nvSpPr>
          <p:cNvPr id="16" name="Google Shape;16;p3"/>
          <p:cNvSpPr/>
          <p:nvPr/>
        </p:nvSpPr>
        <p:spPr>
          <a:xfrm>
            <a:off x="5733475" y="219450"/>
            <a:ext cx="4325100" cy="5478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nvSpPr>
        <p:spPr>
          <a:xfrm>
            <a:off x="5745480" y="274346"/>
            <a:ext cx="1029600" cy="4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Proxima Nova"/>
                <a:ea typeface="Proxima Nova"/>
                <a:cs typeface="Proxima Nova"/>
                <a:sym typeface="Proxima Nova"/>
              </a:rPr>
              <a:t>Name:</a:t>
            </a:r>
            <a:endParaRPr b="1" sz="1800">
              <a:solidFill>
                <a:srgbClr val="FFFFFF"/>
              </a:solidFill>
              <a:latin typeface="Proxima Nova"/>
              <a:ea typeface="Proxima Nova"/>
              <a:cs typeface="Proxima Nova"/>
              <a:sym typeface="Proxima Nova"/>
            </a:endParaRPr>
          </a:p>
        </p:txBody>
      </p:sp>
      <p:sp>
        <p:nvSpPr>
          <p:cNvPr id="18" name="Google Shape;18;p3"/>
          <p:cNvSpPr txBox="1"/>
          <p:nvPr>
            <p:ph idx="1" type="body"/>
          </p:nvPr>
        </p:nvSpPr>
        <p:spPr>
          <a:xfrm>
            <a:off x="6622625" y="338325"/>
            <a:ext cx="3344400" cy="320100"/>
          </a:xfrm>
          <a:prstGeom prst="rect">
            <a:avLst/>
          </a:prstGeom>
          <a:solidFill>
            <a:schemeClr val="lt1"/>
          </a:solidFill>
          <a:ln cap="flat" cmpd="sng" w="9525">
            <a:solidFill>
              <a:srgbClr val="0054A6"/>
            </a:solidFill>
            <a:prstDash val="solid"/>
            <a:round/>
            <a:headEnd len="sm" w="sm" type="none"/>
            <a:tailEnd len="sm" w="sm" type="none"/>
          </a:ln>
        </p:spPr>
        <p:txBody>
          <a:bodyPr anchorCtr="0" anchor="t" bIns="91425" lIns="91425" spcFirstLastPara="1" rIns="91425" wrap="square" tIns="27425">
            <a:noAutofit/>
          </a:bodyPr>
          <a:lstStyle>
            <a:lvl1pPr indent="-342900" lvl="0" marL="457200" rtl="0">
              <a:spcBef>
                <a:spcPts val="0"/>
              </a:spcBef>
              <a:spcAft>
                <a:spcPts val="0"/>
              </a:spcAft>
              <a:buClr>
                <a:srgbClr val="000000"/>
              </a:buClr>
              <a:buSzPts val="1800"/>
              <a:buChar char="●"/>
              <a:defRPr sz="1800">
                <a:solidFill>
                  <a:srgbClr val="000000"/>
                </a:solidFill>
              </a:defRPr>
            </a:lvl1pPr>
            <a:lvl2pPr indent="-317500" lvl="1" marL="914400" rtl="0">
              <a:spcBef>
                <a:spcPts val="1600"/>
              </a:spcBef>
              <a:spcAft>
                <a:spcPts val="0"/>
              </a:spcAft>
              <a:buClr>
                <a:srgbClr val="000000"/>
              </a:buClr>
              <a:buSzPts val="1400"/>
              <a:buChar char="○"/>
              <a:defRPr>
                <a:solidFill>
                  <a:srgbClr val="000000"/>
                </a:solidFill>
              </a:defRPr>
            </a:lvl2pPr>
            <a:lvl3pPr indent="-317500" lvl="2" marL="1371600" rtl="0">
              <a:spcBef>
                <a:spcPts val="1600"/>
              </a:spcBef>
              <a:spcAft>
                <a:spcPts val="0"/>
              </a:spcAft>
              <a:buClr>
                <a:srgbClr val="000000"/>
              </a:buClr>
              <a:buSzPts val="1400"/>
              <a:buChar char="■"/>
              <a:defRPr>
                <a:solidFill>
                  <a:srgbClr val="000000"/>
                </a:solidFill>
              </a:defRPr>
            </a:lvl3pPr>
            <a:lvl4pPr indent="-317500" lvl="3" marL="1828800" rtl="0">
              <a:spcBef>
                <a:spcPts val="1600"/>
              </a:spcBef>
              <a:spcAft>
                <a:spcPts val="0"/>
              </a:spcAft>
              <a:buClr>
                <a:srgbClr val="000000"/>
              </a:buClr>
              <a:buSzPts val="1400"/>
              <a:buChar char="●"/>
              <a:defRPr>
                <a:solidFill>
                  <a:srgbClr val="000000"/>
                </a:solidFill>
              </a:defRPr>
            </a:lvl4pPr>
            <a:lvl5pPr indent="-317500" lvl="4" marL="2286000" rtl="0">
              <a:spcBef>
                <a:spcPts val="1600"/>
              </a:spcBef>
              <a:spcAft>
                <a:spcPts val="0"/>
              </a:spcAft>
              <a:buClr>
                <a:srgbClr val="000000"/>
              </a:buClr>
              <a:buSzPts val="1400"/>
              <a:buChar char="○"/>
              <a:defRPr>
                <a:solidFill>
                  <a:srgbClr val="000000"/>
                </a:solidFill>
              </a:defRPr>
            </a:lvl5pPr>
            <a:lvl6pPr indent="-317500" lvl="5" marL="2743200" rtl="0">
              <a:spcBef>
                <a:spcPts val="1600"/>
              </a:spcBef>
              <a:spcAft>
                <a:spcPts val="0"/>
              </a:spcAft>
              <a:buClr>
                <a:srgbClr val="000000"/>
              </a:buClr>
              <a:buSzPts val="1400"/>
              <a:buChar char="■"/>
              <a:defRPr>
                <a:solidFill>
                  <a:srgbClr val="000000"/>
                </a:solidFill>
              </a:defRPr>
            </a:lvl6pPr>
            <a:lvl7pPr indent="-317500" lvl="6" marL="3200400" rtl="0">
              <a:spcBef>
                <a:spcPts val="1600"/>
              </a:spcBef>
              <a:spcAft>
                <a:spcPts val="0"/>
              </a:spcAft>
              <a:buClr>
                <a:srgbClr val="000000"/>
              </a:buClr>
              <a:buSzPts val="1400"/>
              <a:buChar char="●"/>
              <a:defRPr>
                <a:solidFill>
                  <a:srgbClr val="000000"/>
                </a:solidFill>
              </a:defRPr>
            </a:lvl7pPr>
            <a:lvl8pPr indent="-317500" lvl="7" marL="3657600" rtl="0">
              <a:spcBef>
                <a:spcPts val="1600"/>
              </a:spcBef>
              <a:spcAft>
                <a:spcPts val="0"/>
              </a:spcAft>
              <a:buClr>
                <a:srgbClr val="000000"/>
              </a:buClr>
              <a:buSzPts val="1400"/>
              <a:buChar char="○"/>
              <a:defRPr>
                <a:solidFill>
                  <a:srgbClr val="000000"/>
                </a:solidFill>
              </a:defRPr>
            </a:lvl8pPr>
            <a:lvl9pPr indent="-317500" lvl="8" marL="4114800" rtl="0">
              <a:spcBef>
                <a:spcPts val="1600"/>
              </a:spcBef>
              <a:spcAft>
                <a:spcPts val="1600"/>
              </a:spcAft>
              <a:buClr>
                <a:srgbClr val="000000"/>
              </a:buClr>
              <a:buSzPts val="1400"/>
              <a:buChar char="■"/>
              <a:defRPr>
                <a:solidFill>
                  <a:srgbClr val="000000"/>
                </a:solidFill>
              </a:defRPr>
            </a:lvl9pPr>
          </a:lstStyle>
          <a:p/>
        </p:txBody>
      </p:sp>
      <p:sp>
        <p:nvSpPr>
          <p:cNvPr id="19" name="Google Shape;19;p3"/>
          <p:cNvSpPr txBox="1"/>
          <p:nvPr/>
        </p:nvSpPr>
        <p:spPr>
          <a:xfrm>
            <a:off x="228600" y="1828800"/>
            <a:ext cx="9418200" cy="7962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38A750"/>
                </a:solidFill>
                <a:latin typeface="Proxima Nova Extrabold"/>
                <a:ea typeface="Proxima Nova Extrabold"/>
                <a:cs typeface="Proxima Nova Extrabold"/>
                <a:sym typeface="Proxima Nova Extrabold"/>
              </a:rPr>
              <a:t>Objective: </a:t>
            </a:r>
            <a:r>
              <a:rPr lang="en" sz="2100">
                <a:solidFill>
                  <a:schemeClr val="dk1"/>
                </a:solidFill>
                <a:latin typeface="Proxima Nova"/>
                <a:ea typeface="Proxima Nova"/>
                <a:cs typeface="Proxima Nova"/>
                <a:sym typeface="Proxima Nova"/>
              </a:rPr>
              <a:t>Use arrays to model division of whole numbers related to the inventions of 15-year-old Lino Marrero.</a:t>
            </a:r>
            <a:endParaRPr sz="21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100">
              <a:solidFill>
                <a:schemeClr val="dk1"/>
              </a:solidFill>
              <a:latin typeface="Proxima Nova"/>
              <a:ea typeface="Proxima Nova"/>
              <a:cs typeface="Proxima Nova"/>
              <a:sym typeface="Proxima Nova"/>
            </a:endParaRPr>
          </a:p>
        </p:txBody>
      </p:sp>
      <p:sp>
        <p:nvSpPr>
          <p:cNvPr id="20" name="Google Shape;20;p3"/>
          <p:cNvSpPr/>
          <p:nvPr/>
        </p:nvSpPr>
        <p:spPr>
          <a:xfrm>
            <a:off x="320100" y="2743200"/>
            <a:ext cx="2849700" cy="4572000"/>
          </a:xfrm>
          <a:prstGeom prst="roundRect">
            <a:avLst>
              <a:gd fmla="val 16667" name="adj"/>
            </a:avLst>
          </a:prstGeom>
          <a:solidFill>
            <a:srgbClr val="FFFFFF"/>
          </a:solidFill>
          <a:ln cap="flat" cmpd="sng" w="38100">
            <a:solidFill>
              <a:srgbClr val="38A750"/>
            </a:solidFill>
            <a:prstDash val="solid"/>
            <a:round/>
            <a:headEnd len="sm" w="sm" type="none"/>
            <a:tailEnd len="sm" w="sm" type="none"/>
          </a:ln>
        </p:spPr>
        <p:txBody>
          <a:bodyPr anchorCtr="0" anchor="ctr" bIns="91425" lIns="0" spcFirstLastPara="1" rIns="0" wrap="square" tIns="91425">
            <a:noAutofit/>
          </a:bodyPr>
          <a:lstStyle/>
          <a:p>
            <a:pPr indent="0" lvl="0" marL="0" rtl="0" algn="l">
              <a:spcBef>
                <a:spcPts val="0"/>
              </a:spcBef>
              <a:spcAft>
                <a:spcPts val="0"/>
              </a:spcAft>
              <a:buNone/>
            </a:pPr>
            <a:r>
              <a:t/>
            </a:r>
            <a:endParaRPr b="1" sz="2000">
              <a:solidFill>
                <a:schemeClr val="dk1"/>
              </a:solidFill>
              <a:latin typeface="Proxima Nova"/>
              <a:ea typeface="Proxima Nova"/>
              <a:cs typeface="Proxima Nova"/>
              <a:sym typeface="Proxima Nova"/>
            </a:endParaRPr>
          </a:p>
          <a:p>
            <a:pPr indent="0" lvl="0" marL="0" rtl="0" algn="l">
              <a:spcBef>
                <a:spcPts val="1200"/>
              </a:spcBef>
              <a:spcAft>
                <a:spcPts val="0"/>
              </a:spcAft>
              <a:buNone/>
            </a:pPr>
            <a:r>
              <a:rPr b="1" lang="en" sz="2000">
                <a:solidFill>
                  <a:schemeClr val="dk1"/>
                </a:solidFill>
                <a:latin typeface="Proxima Nova"/>
                <a:ea typeface="Proxima Nova"/>
                <a:cs typeface="Proxima Nova"/>
                <a:sym typeface="Proxima Nova"/>
              </a:rPr>
              <a:t>Follow each step to complete this lesson.</a:t>
            </a:r>
            <a:endParaRPr b="1" sz="2000">
              <a:solidFill>
                <a:schemeClr val="dk1"/>
              </a:solidFill>
              <a:latin typeface="Proxima Nova"/>
              <a:ea typeface="Proxima Nova"/>
              <a:cs typeface="Proxima Nova"/>
              <a:sym typeface="Proxima Nova"/>
            </a:endParaRPr>
          </a:p>
          <a:p>
            <a:pPr indent="0" lvl="0" marL="0" rtl="0" algn="l">
              <a:spcBef>
                <a:spcPts val="1200"/>
              </a:spcBef>
              <a:spcAft>
                <a:spcPts val="0"/>
              </a:spcAft>
              <a:buNone/>
            </a:pPr>
            <a:r>
              <a:rPr lang="en" sz="2000">
                <a:solidFill>
                  <a:srgbClr val="38A750"/>
                </a:solidFill>
                <a:latin typeface="Proxima Nova Extrabold"/>
                <a:ea typeface="Proxima Nova Extrabold"/>
                <a:cs typeface="Proxima Nova Extrabold"/>
                <a:sym typeface="Proxima Nova Extrabold"/>
              </a:rPr>
              <a:t>1.</a:t>
            </a:r>
            <a:r>
              <a:rPr b="1" lang="en" sz="2000">
                <a:solidFill>
                  <a:srgbClr val="38A750"/>
                </a:solidFill>
                <a:latin typeface="Proxima Nova"/>
                <a:ea typeface="Proxima Nova"/>
                <a:cs typeface="Proxima Nova"/>
                <a:sym typeface="Proxima Nova"/>
              </a:rPr>
              <a:t> </a:t>
            </a:r>
            <a:r>
              <a:rPr lang="en" sz="2000">
                <a:solidFill>
                  <a:schemeClr val="dk1"/>
                </a:solidFill>
                <a:latin typeface="Proxima Nova"/>
                <a:ea typeface="Proxima Nova"/>
                <a:cs typeface="Proxima Nova"/>
                <a:sym typeface="Proxima Nova"/>
              </a:rPr>
              <a:t>Think and Connect</a:t>
            </a:r>
            <a:endParaRPr sz="2000">
              <a:solidFill>
                <a:schemeClr val="dk1"/>
              </a:solidFill>
              <a:latin typeface="Proxima Nova"/>
              <a:ea typeface="Proxima Nova"/>
              <a:cs typeface="Proxima Nova"/>
              <a:sym typeface="Proxima Nova"/>
            </a:endParaRPr>
          </a:p>
          <a:p>
            <a:pPr indent="0" lvl="0" marL="0" rtl="0" algn="l">
              <a:spcBef>
                <a:spcPts val="1200"/>
              </a:spcBef>
              <a:spcAft>
                <a:spcPts val="0"/>
              </a:spcAft>
              <a:buNone/>
            </a:pPr>
            <a:r>
              <a:rPr b="1" lang="en" sz="2000">
                <a:solidFill>
                  <a:srgbClr val="38A750"/>
                </a:solidFill>
                <a:latin typeface="Proxima Nova"/>
                <a:ea typeface="Proxima Nova"/>
                <a:cs typeface="Proxima Nova"/>
                <a:sym typeface="Proxima Nova"/>
              </a:rPr>
              <a:t>2. </a:t>
            </a:r>
            <a:r>
              <a:rPr lang="en" sz="2000">
                <a:solidFill>
                  <a:schemeClr val="dk1"/>
                </a:solidFill>
                <a:latin typeface="Proxima Nova"/>
                <a:ea typeface="Proxima Nova"/>
                <a:cs typeface="Proxima Nova"/>
                <a:sym typeface="Proxima Nova"/>
              </a:rPr>
              <a:t>Read and Respond</a:t>
            </a:r>
            <a:endParaRPr sz="2000">
              <a:solidFill>
                <a:schemeClr val="dk1"/>
              </a:solidFill>
              <a:latin typeface="Proxima Nova"/>
              <a:ea typeface="Proxima Nova"/>
              <a:cs typeface="Proxima Nova"/>
              <a:sym typeface="Proxima Nova"/>
            </a:endParaRPr>
          </a:p>
          <a:p>
            <a:pPr indent="0" lvl="0" marL="0" rtl="0" algn="l">
              <a:spcBef>
                <a:spcPts val="1200"/>
              </a:spcBef>
              <a:spcAft>
                <a:spcPts val="0"/>
              </a:spcAft>
              <a:buNone/>
            </a:pPr>
            <a:r>
              <a:rPr b="1" lang="en" sz="2000">
                <a:solidFill>
                  <a:srgbClr val="38A750"/>
                </a:solidFill>
                <a:latin typeface="Proxima Nova"/>
                <a:ea typeface="Proxima Nova"/>
                <a:cs typeface="Proxima Nova"/>
                <a:sym typeface="Proxima Nova"/>
              </a:rPr>
              <a:t>3. </a:t>
            </a:r>
            <a:r>
              <a:rPr lang="en" sz="2000">
                <a:solidFill>
                  <a:schemeClr val="dk1"/>
                </a:solidFill>
                <a:latin typeface="Proxima Nova"/>
                <a:ea typeface="Proxima Nova"/>
                <a:cs typeface="Proxima Nova"/>
                <a:sym typeface="Proxima Nova"/>
              </a:rPr>
              <a:t>Do the Math </a:t>
            </a:r>
            <a:endParaRPr sz="2000">
              <a:solidFill>
                <a:schemeClr val="dk1"/>
              </a:solidFill>
              <a:latin typeface="Proxima Nova"/>
              <a:ea typeface="Proxima Nova"/>
              <a:cs typeface="Proxima Nova"/>
              <a:sym typeface="Proxima Nova"/>
            </a:endParaRPr>
          </a:p>
          <a:p>
            <a:pPr indent="0" lvl="0" marL="0" rtl="0" algn="l">
              <a:spcBef>
                <a:spcPts val="1200"/>
              </a:spcBef>
              <a:spcAft>
                <a:spcPts val="0"/>
              </a:spcAft>
              <a:buNone/>
            </a:pPr>
            <a:r>
              <a:rPr b="1" lang="en" sz="2000">
                <a:solidFill>
                  <a:srgbClr val="38A750"/>
                </a:solidFill>
                <a:latin typeface="Proxima Nova"/>
                <a:ea typeface="Proxima Nova"/>
                <a:cs typeface="Proxima Nova"/>
                <a:sym typeface="Proxima Nova"/>
              </a:rPr>
              <a:t>4. </a:t>
            </a:r>
            <a:r>
              <a:rPr lang="en" sz="2000">
                <a:solidFill>
                  <a:schemeClr val="dk1"/>
                </a:solidFill>
                <a:latin typeface="Proxima Nova"/>
                <a:ea typeface="Proxima Nova"/>
                <a:cs typeface="Proxima Nova"/>
                <a:sym typeface="Proxima Nova"/>
              </a:rPr>
              <a:t>Now You Try It</a:t>
            </a:r>
            <a:r>
              <a:rPr b="1" lang="en" sz="2000">
                <a:solidFill>
                  <a:schemeClr val="dk1"/>
                </a:solidFill>
                <a:latin typeface="Proxima Nova"/>
                <a:ea typeface="Proxima Nova"/>
                <a:cs typeface="Proxima Nova"/>
                <a:sym typeface="Proxima Nova"/>
              </a:rPr>
              <a:t> </a:t>
            </a:r>
            <a:endParaRPr b="1" sz="2000">
              <a:solidFill>
                <a:schemeClr val="dk1"/>
              </a:solidFill>
              <a:latin typeface="Proxima Nova"/>
              <a:ea typeface="Proxima Nova"/>
              <a:cs typeface="Proxima Nova"/>
              <a:sym typeface="Proxima Nova"/>
            </a:endParaRPr>
          </a:p>
          <a:p>
            <a:pPr indent="0" lvl="0" marL="0" rtl="0" algn="l">
              <a:spcBef>
                <a:spcPts val="1200"/>
              </a:spcBef>
              <a:spcAft>
                <a:spcPts val="0"/>
              </a:spcAft>
              <a:buNone/>
            </a:pPr>
            <a:r>
              <a:rPr b="1" lang="en" sz="2000">
                <a:solidFill>
                  <a:srgbClr val="38A750"/>
                </a:solidFill>
                <a:latin typeface="Proxima Nova"/>
                <a:ea typeface="Proxima Nova"/>
                <a:cs typeface="Proxima Nova"/>
                <a:sym typeface="Proxima Nova"/>
              </a:rPr>
              <a:t>5. </a:t>
            </a:r>
            <a:r>
              <a:rPr lang="en" sz="2000">
                <a:solidFill>
                  <a:schemeClr val="dk1"/>
                </a:solidFill>
                <a:latin typeface="Proxima Nova"/>
                <a:ea typeface="Proxima Nova"/>
                <a:cs typeface="Proxima Nova"/>
                <a:sym typeface="Proxima Nova"/>
              </a:rPr>
              <a:t>Continue Your Learning</a:t>
            </a:r>
            <a:endParaRPr sz="2000">
              <a:solidFill>
                <a:schemeClr val="dk1"/>
              </a:solidFill>
              <a:latin typeface="Proxima Nova"/>
              <a:ea typeface="Proxima Nova"/>
              <a:cs typeface="Proxima Nova"/>
              <a:sym typeface="Proxima Nova"/>
            </a:endParaRPr>
          </a:p>
          <a:p>
            <a:pPr indent="0" lvl="0" marL="0" rtl="0" algn="l">
              <a:spcBef>
                <a:spcPts val="1200"/>
              </a:spcBef>
              <a:spcAft>
                <a:spcPts val="0"/>
              </a:spcAft>
              <a:buNone/>
            </a:pPr>
            <a:r>
              <a:rPr b="1" lang="en" sz="2000">
                <a:solidFill>
                  <a:srgbClr val="38A750"/>
                </a:solidFill>
                <a:latin typeface="Proxima Nova"/>
                <a:ea typeface="Proxima Nova"/>
                <a:cs typeface="Proxima Nova"/>
                <a:sym typeface="Proxima Nova"/>
              </a:rPr>
              <a:t>6. </a:t>
            </a:r>
            <a:r>
              <a:rPr lang="en" sz="2000">
                <a:solidFill>
                  <a:schemeClr val="dk1"/>
                </a:solidFill>
                <a:latin typeface="Proxima Nova"/>
                <a:ea typeface="Proxima Nova"/>
                <a:cs typeface="Proxima Nova"/>
                <a:sym typeface="Proxima Nova"/>
              </a:rPr>
              <a:t>Share or Show</a:t>
            </a:r>
            <a:r>
              <a:rPr b="1" lang="en" sz="2000">
                <a:solidFill>
                  <a:schemeClr val="dk1"/>
                </a:solidFill>
                <a:latin typeface="Proxima Nova"/>
                <a:ea typeface="Proxima Nova"/>
                <a:cs typeface="Proxima Nova"/>
                <a:sym typeface="Proxima Nova"/>
              </a:rPr>
              <a:t>  </a:t>
            </a:r>
            <a:endParaRPr sz="2000">
              <a:solidFill>
                <a:schemeClr val="dk1"/>
              </a:solidFill>
              <a:latin typeface="Proxima Nova"/>
              <a:ea typeface="Proxima Nova"/>
              <a:cs typeface="Proxima Nova"/>
              <a:sym typeface="Proxima Nova"/>
            </a:endParaRPr>
          </a:p>
          <a:p>
            <a:pPr indent="0" lvl="0" marL="0" rtl="0" algn="l">
              <a:spcBef>
                <a:spcPts val="1200"/>
              </a:spcBef>
              <a:spcAft>
                <a:spcPts val="0"/>
              </a:spcAft>
              <a:buNone/>
            </a:pPr>
            <a:r>
              <a:t/>
            </a:r>
            <a:endParaRPr b="1" sz="2200">
              <a:solidFill>
                <a:schemeClr val="dk1"/>
              </a:solidFill>
              <a:latin typeface="Proxima Nova"/>
              <a:ea typeface="Proxima Nova"/>
              <a:cs typeface="Proxima Nova"/>
              <a:sym typeface="Proxima Nova"/>
            </a:endParaRPr>
          </a:p>
        </p:txBody>
      </p:sp>
      <p:sp>
        <p:nvSpPr>
          <p:cNvPr id="21" name="Google Shape;21;p3"/>
          <p:cNvSpPr txBox="1"/>
          <p:nvPr/>
        </p:nvSpPr>
        <p:spPr>
          <a:xfrm>
            <a:off x="381000" y="1112525"/>
            <a:ext cx="9585900" cy="548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200">
                <a:solidFill>
                  <a:srgbClr val="38A750"/>
                </a:solidFill>
                <a:latin typeface="Proxima Nova Extrabold"/>
                <a:ea typeface="Proxima Nova Extrabold"/>
                <a:cs typeface="Proxima Nova Extrabold"/>
                <a:sym typeface="Proxima Nova Extrabold"/>
              </a:rPr>
              <a:t>Learning Journey</a:t>
            </a:r>
            <a:r>
              <a:rPr lang="en" sz="3200">
                <a:solidFill>
                  <a:srgbClr val="38A750"/>
                </a:solidFill>
                <a:latin typeface="Proxima Nova Extrabold"/>
                <a:ea typeface="Proxima Nova Extrabold"/>
                <a:cs typeface="Proxima Nova Extrabold"/>
                <a:sym typeface="Proxima Nova Extrabold"/>
              </a:rPr>
              <a:t>:</a:t>
            </a:r>
            <a:r>
              <a:rPr lang="en" sz="4900">
                <a:solidFill>
                  <a:srgbClr val="38A750"/>
                </a:solidFill>
                <a:latin typeface="Proxima Nova Extrabold"/>
                <a:ea typeface="Proxima Nova Extrabold"/>
                <a:cs typeface="Proxima Nova Extrabold"/>
                <a:sym typeface="Proxima Nova Extrabold"/>
              </a:rPr>
              <a:t> </a:t>
            </a:r>
            <a:r>
              <a:rPr lang="en" sz="3300">
                <a:solidFill>
                  <a:srgbClr val="38A750"/>
                </a:solidFill>
                <a:latin typeface="Proxima Nova Extrabold"/>
                <a:ea typeface="Proxima Nova Extrabold"/>
                <a:cs typeface="Proxima Nova Extrabold"/>
                <a:sym typeface="Proxima Nova Extrabold"/>
              </a:rPr>
              <a:t>Kid Inventor Extraordinaire</a:t>
            </a:r>
            <a:endParaRPr sz="3300">
              <a:solidFill>
                <a:srgbClr val="38A750"/>
              </a:solidFill>
              <a:latin typeface="Proxima Nova Extrabold"/>
              <a:ea typeface="Proxima Nova Extrabold"/>
              <a:cs typeface="Proxima Nova Extrabold"/>
              <a:sym typeface="Proxima Nova Extrabold"/>
            </a:endParaRPr>
          </a:p>
        </p:txBody>
      </p:sp>
      <p:pic>
        <p:nvPicPr>
          <p:cNvPr id="22" name="Google Shape;22;p3"/>
          <p:cNvPicPr preferRelativeResize="0"/>
          <p:nvPr/>
        </p:nvPicPr>
        <p:blipFill rotWithShape="1">
          <a:blip r:embed="rId2">
            <a:alphaModFix/>
          </a:blip>
          <a:srcRect b="169" l="0" r="0" t="169"/>
          <a:stretch/>
        </p:blipFill>
        <p:spPr>
          <a:xfrm>
            <a:off x="3355848" y="2880360"/>
            <a:ext cx="6400799" cy="427025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sp>
        <p:nvSpPr>
          <p:cNvPr id="23" name="Google Shape;23;p3"/>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Font typeface="Lato"/>
              <a:buNone/>
              <a:defRPr sz="800">
                <a:solidFill>
                  <a:srgbClr val="000000"/>
                </a:solidFill>
                <a:latin typeface="Lato"/>
                <a:ea typeface="Lato"/>
                <a:cs typeface="Lato"/>
                <a:sym typeface="Lato"/>
              </a:defRPr>
            </a:lvl1pPr>
            <a:lvl2pPr lvl="1" rtl="0">
              <a:spcBef>
                <a:spcPts val="0"/>
              </a:spcBef>
              <a:spcAft>
                <a:spcPts val="0"/>
              </a:spcAft>
              <a:buClr>
                <a:srgbClr val="000000"/>
              </a:buClr>
              <a:buSzPts val="800"/>
              <a:buFont typeface="Lato"/>
              <a:buNone/>
              <a:defRPr sz="800">
                <a:solidFill>
                  <a:srgbClr val="000000"/>
                </a:solidFill>
                <a:latin typeface="Lato"/>
                <a:ea typeface="Lato"/>
                <a:cs typeface="Lato"/>
                <a:sym typeface="Lato"/>
              </a:defRPr>
            </a:lvl2pPr>
            <a:lvl3pPr lvl="2" rtl="0">
              <a:spcBef>
                <a:spcPts val="0"/>
              </a:spcBef>
              <a:spcAft>
                <a:spcPts val="0"/>
              </a:spcAft>
              <a:buClr>
                <a:srgbClr val="000000"/>
              </a:buClr>
              <a:buSzPts val="800"/>
              <a:buFont typeface="Lato"/>
              <a:buNone/>
              <a:defRPr sz="800">
                <a:solidFill>
                  <a:srgbClr val="000000"/>
                </a:solidFill>
                <a:latin typeface="Lato"/>
                <a:ea typeface="Lato"/>
                <a:cs typeface="Lato"/>
                <a:sym typeface="Lato"/>
              </a:defRPr>
            </a:lvl3pPr>
            <a:lvl4pPr lvl="3" rtl="0">
              <a:spcBef>
                <a:spcPts val="0"/>
              </a:spcBef>
              <a:spcAft>
                <a:spcPts val="0"/>
              </a:spcAft>
              <a:buClr>
                <a:srgbClr val="000000"/>
              </a:buClr>
              <a:buSzPts val="800"/>
              <a:buFont typeface="Lato"/>
              <a:buNone/>
              <a:defRPr sz="800">
                <a:solidFill>
                  <a:srgbClr val="000000"/>
                </a:solidFill>
                <a:latin typeface="Lato"/>
                <a:ea typeface="Lato"/>
                <a:cs typeface="Lato"/>
                <a:sym typeface="Lato"/>
              </a:defRPr>
            </a:lvl4pPr>
            <a:lvl5pPr lvl="4" rtl="0">
              <a:spcBef>
                <a:spcPts val="0"/>
              </a:spcBef>
              <a:spcAft>
                <a:spcPts val="0"/>
              </a:spcAft>
              <a:buClr>
                <a:srgbClr val="000000"/>
              </a:buClr>
              <a:buSzPts val="800"/>
              <a:buFont typeface="Lato"/>
              <a:buNone/>
              <a:defRPr sz="800">
                <a:solidFill>
                  <a:srgbClr val="000000"/>
                </a:solidFill>
                <a:latin typeface="Lato"/>
                <a:ea typeface="Lato"/>
                <a:cs typeface="Lato"/>
                <a:sym typeface="Lato"/>
              </a:defRPr>
            </a:lvl5pPr>
            <a:lvl6pPr lvl="5" rtl="0">
              <a:spcBef>
                <a:spcPts val="0"/>
              </a:spcBef>
              <a:spcAft>
                <a:spcPts val="0"/>
              </a:spcAft>
              <a:buClr>
                <a:srgbClr val="000000"/>
              </a:buClr>
              <a:buSzPts val="800"/>
              <a:buFont typeface="Lato"/>
              <a:buNone/>
              <a:defRPr sz="800">
                <a:solidFill>
                  <a:srgbClr val="000000"/>
                </a:solidFill>
                <a:latin typeface="Lato"/>
                <a:ea typeface="Lato"/>
                <a:cs typeface="Lato"/>
                <a:sym typeface="Lato"/>
              </a:defRPr>
            </a:lvl6pPr>
            <a:lvl7pPr lvl="6" rtl="0">
              <a:spcBef>
                <a:spcPts val="0"/>
              </a:spcBef>
              <a:spcAft>
                <a:spcPts val="0"/>
              </a:spcAft>
              <a:buClr>
                <a:srgbClr val="000000"/>
              </a:buClr>
              <a:buSzPts val="800"/>
              <a:buFont typeface="Lato"/>
              <a:buNone/>
              <a:defRPr sz="800">
                <a:solidFill>
                  <a:srgbClr val="000000"/>
                </a:solidFill>
                <a:latin typeface="Lato"/>
                <a:ea typeface="Lato"/>
                <a:cs typeface="Lato"/>
                <a:sym typeface="Lato"/>
              </a:defRPr>
            </a:lvl7pPr>
            <a:lvl8pPr lvl="7" rtl="0">
              <a:spcBef>
                <a:spcPts val="0"/>
              </a:spcBef>
              <a:spcAft>
                <a:spcPts val="0"/>
              </a:spcAft>
              <a:buClr>
                <a:srgbClr val="000000"/>
              </a:buClr>
              <a:buSzPts val="800"/>
              <a:buFont typeface="Lato"/>
              <a:buNone/>
              <a:defRPr sz="800">
                <a:solidFill>
                  <a:srgbClr val="000000"/>
                </a:solidFill>
                <a:latin typeface="Lato"/>
                <a:ea typeface="Lato"/>
                <a:cs typeface="Lato"/>
                <a:sym typeface="Lato"/>
              </a:defRPr>
            </a:lvl8pPr>
            <a:lvl9pPr lvl="8" rtl="0">
              <a:spcBef>
                <a:spcPts val="0"/>
              </a:spcBef>
              <a:spcAft>
                <a:spcPts val="0"/>
              </a:spcAft>
              <a:buClr>
                <a:srgbClr val="000000"/>
              </a:buClr>
              <a:buSzPts val="800"/>
              <a:buFont typeface="Lato"/>
              <a:buNone/>
              <a:defRPr sz="800">
                <a:solidFill>
                  <a:srgbClr val="000000"/>
                </a:solidFill>
                <a:latin typeface="Lato"/>
                <a:ea typeface="Lato"/>
                <a:cs typeface="Lato"/>
                <a:sym typeface="Lato"/>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2">
  <p:cSld name="CUSTOM_1_1_2_1_1_1">
    <p:spTree>
      <p:nvGrpSpPr>
        <p:cNvPr id="24" name="Shape 24"/>
        <p:cNvGrpSpPr/>
        <p:nvPr/>
      </p:nvGrpSpPr>
      <p:grpSpPr>
        <a:xfrm>
          <a:off x="0" y="0"/>
          <a:ext cx="0" cy="0"/>
          <a:chOff x="0" y="0"/>
          <a:chExt cx="0" cy="0"/>
        </a:xfrm>
      </p:grpSpPr>
      <p:sp>
        <p:nvSpPr>
          <p:cNvPr id="25" name="Google Shape;25;p4"/>
          <p:cNvSpPr txBox="1"/>
          <p:nvPr/>
        </p:nvSpPr>
        <p:spPr>
          <a:xfrm>
            <a:off x="5120650" y="1828800"/>
            <a:ext cx="4709100" cy="1124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Proxima Nova"/>
                <a:ea typeface="Proxima Nova"/>
                <a:cs typeface="Proxima Nova"/>
                <a:sym typeface="Proxima Nova"/>
              </a:rPr>
              <a:t>2. </a:t>
            </a:r>
            <a:r>
              <a:rPr lang="en" sz="2200">
                <a:solidFill>
                  <a:schemeClr val="dk1"/>
                </a:solidFill>
                <a:latin typeface="Proxima Nova"/>
                <a:ea typeface="Proxima Nova"/>
                <a:cs typeface="Proxima Nova"/>
                <a:sym typeface="Proxima Nova"/>
              </a:rPr>
              <a:t>What math tools might inventors use while creating and testing their inventions?  </a:t>
            </a:r>
            <a:endParaRPr sz="2200">
              <a:solidFill>
                <a:schemeClr val="dk1"/>
              </a:solidFill>
              <a:latin typeface="Proxima Nova"/>
              <a:ea typeface="Proxima Nova"/>
              <a:cs typeface="Proxima Nova"/>
              <a:sym typeface="Proxima Nova"/>
            </a:endParaRPr>
          </a:p>
        </p:txBody>
      </p:sp>
      <p:sp>
        <p:nvSpPr>
          <p:cNvPr id="26" name="Google Shape;26;p4"/>
          <p:cNvSpPr txBox="1"/>
          <p:nvPr/>
        </p:nvSpPr>
        <p:spPr>
          <a:xfrm>
            <a:off x="228600" y="1828800"/>
            <a:ext cx="4800600" cy="8190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Proxima Nova"/>
                <a:ea typeface="Proxima Nova"/>
                <a:cs typeface="Proxima Nova"/>
                <a:sym typeface="Proxima Nova"/>
              </a:rPr>
              <a:t>1. </a:t>
            </a:r>
            <a:r>
              <a:rPr lang="en" sz="2200">
                <a:solidFill>
                  <a:schemeClr val="dk1"/>
                </a:solidFill>
                <a:latin typeface="Proxima Nova"/>
                <a:ea typeface="Proxima Nova"/>
                <a:cs typeface="Proxima Nova"/>
                <a:sym typeface="Proxima Nova"/>
              </a:rPr>
              <a:t>List a few inventors you have heard of. What did they invent? </a:t>
            </a:r>
            <a:endParaRPr sz="2200">
              <a:solidFill>
                <a:schemeClr val="dk1"/>
              </a:solidFill>
              <a:latin typeface="Proxima Nova"/>
              <a:ea typeface="Proxima Nova"/>
              <a:cs typeface="Proxima Nova"/>
              <a:sym typeface="Proxima Nova"/>
            </a:endParaRPr>
          </a:p>
        </p:txBody>
      </p:sp>
      <p:cxnSp>
        <p:nvCxnSpPr>
          <p:cNvPr id="27" name="Google Shape;27;p4"/>
          <p:cNvCxnSpPr>
            <a:endCxn id="28" idx="2"/>
          </p:cNvCxnSpPr>
          <p:nvPr/>
        </p:nvCxnSpPr>
        <p:spPr>
          <a:xfrm>
            <a:off x="5029150" y="1801000"/>
            <a:ext cx="0" cy="5651400"/>
          </a:xfrm>
          <a:prstGeom prst="straightConnector1">
            <a:avLst/>
          </a:prstGeom>
          <a:noFill/>
          <a:ln cap="flat" cmpd="sng" w="38100">
            <a:solidFill>
              <a:srgbClr val="38A750"/>
            </a:solidFill>
            <a:prstDash val="solid"/>
            <a:round/>
            <a:headEnd len="med" w="med" type="none"/>
            <a:tailEnd len="med" w="med" type="none"/>
          </a:ln>
        </p:spPr>
      </p:cxnSp>
      <p:sp>
        <p:nvSpPr>
          <p:cNvPr id="29" name="Google Shape;29;p4"/>
          <p:cNvSpPr txBox="1"/>
          <p:nvPr>
            <p:ph idx="1" type="body"/>
          </p:nvPr>
        </p:nvSpPr>
        <p:spPr>
          <a:xfrm>
            <a:off x="320050" y="2647300"/>
            <a:ext cx="4526400" cy="48045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30" name="Google Shape;30;p4"/>
          <p:cNvSpPr txBox="1"/>
          <p:nvPr>
            <p:ph idx="2" type="body"/>
          </p:nvPr>
        </p:nvSpPr>
        <p:spPr>
          <a:xfrm>
            <a:off x="5211850" y="2953200"/>
            <a:ext cx="4526400" cy="14193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31" name="Google Shape;31;p4"/>
          <p:cNvSpPr txBox="1"/>
          <p:nvPr/>
        </p:nvSpPr>
        <p:spPr>
          <a:xfrm>
            <a:off x="0" y="1127760"/>
            <a:ext cx="10058400" cy="731400"/>
          </a:xfrm>
          <a:prstGeom prst="rect">
            <a:avLst/>
          </a:prstGeom>
          <a:solidFill>
            <a:schemeClr val="lt1"/>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38A750"/>
                </a:solidFill>
                <a:latin typeface="Proxima Nova Extrabold"/>
                <a:ea typeface="Proxima Nova Extrabold"/>
                <a:cs typeface="Proxima Nova Extrabold"/>
                <a:sym typeface="Proxima Nova Extrabold"/>
              </a:rPr>
              <a:t>1. </a:t>
            </a:r>
            <a:r>
              <a:rPr lang="en" sz="4400">
                <a:solidFill>
                  <a:srgbClr val="38A750"/>
                </a:solidFill>
                <a:latin typeface="Proxima Nova Extrabold"/>
                <a:ea typeface="Proxima Nova Extrabold"/>
                <a:cs typeface="Proxima Nova Extrabold"/>
                <a:sym typeface="Proxima Nova Extrabold"/>
              </a:rPr>
              <a:t>Think and Connect</a:t>
            </a:r>
            <a:endParaRPr sz="5400">
              <a:solidFill>
                <a:srgbClr val="38A750"/>
              </a:solidFill>
              <a:latin typeface="Proxima Nova Extrabold"/>
              <a:ea typeface="Proxima Nova Extrabold"/>
              <a:cs typeface="Proxima Nova Extrabold"/>
              <a:sym typeface="Proxima Nova Extrabold"/>
            </a:endParaRPr>
          </a:p>
        </p:txBody>
      </p:sp>
      <p:sp>
        <p:nvSpPr>
          <p:cNvPr id="32" name="Google Shape;32;p4"/>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33" name="Google Shape;33;p4"/>
          <p:cNvSpPr txBox="1"/>
          <p:nvPr/>
        </p:nvSpPr>
        <p:spPr>
          <a:xfrm>
            <a:off x="5120650" y="4454875"/>
            <a:ext cx="4709100" cy="767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Proxima Nova"/>
                <a:ea typeface="Proxima Nova"/>
                <a:cs typeface="Proxima Nova"/>
                <a:sym typeface="Proxima Nova"/>
              </a:rPr>
              <a:t>3</a:t>
            </a:r>
            <a:r>
              <a:rPr b="1" lang="en" sz="2200">
                <a:solidFill>
                  <a:schemeClr val="dk1"/>
                </a:solidFill>
                <a:latin typeface="Proxima Nova"/>
                <a:ea typeface="Proxima Nova"/>
                <a:cs typeface="Proxima Nova"/>
                <a:sym typeface="Proxima Nova"/>
              </a:rPr>
              <a:t>. </a:t>
            </a:r>
            <a:r>
              <a:rPr lang="en" sz="2200">
                <a:solidFill>
                  <a:schemeClr val="dk1"/>
                </a:solidFill>
                <a:latin typeface="Proxima Nova"/>
                <a:ea typeface="Proxima Nova"/>
                <a:cs typeface="Proxima Nova"/>
                <a:sym typeface="Proxima Nova"/>
              </a:rPr>
              <a:t>If you could invent anything, what would it be and why?</a:t>
            </a:r>
            <a:r>
              <a:rPr lang="en" sz="2200">
                <a:solidFill>
                  <a:schemeClr val="dk1"/>
                </a:solidFill>
                <a:latin typeface="Proxima Nova"/>
                <a:ea typeface="Proxima Nova"/>
                <a:cs typeface="Proxima Nova"/>
                <a:sym typeface="Proxima Nova"/>
              </a:rPr>
              <a:t>  </a:t>
            </a:r>
            <a:endParaRPr sz="2200">
              <a:solidFill>
                <a:schemeClr val="dk1"/>
              </a:solidFill>
              <a:latin typeface="Proxima Nova"/>
              <a:ea typeface="Proxima Nova"/>
              <a:cs typeface="Proxima Nova"/>
              <a:sym typeface="Proxima Nova"/>
            </a:endParaRPr>
          </a:p>
        </p:txBody>
      </p:sp>
      <p:sp>
        <p:nvSpPr>
          <p:cNvPr id="34" name="Google Shape;34;p4"/>
          <p:cNvSpPr txBox="1"/>
          <p:nvPr>
            <p:ph idx="3" type="body"/>
          </p:nvPr>
        </p:nvSpPr>
        <p:spPr>
          <a:xfrm>
            <a:off x="5211850" y="5222275"/>
            <a:ext cx="4526400" cy="22296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3">
  <p:cSld name="CUSTOM_1_1_2_1_1_1_1_1">
    <p:spTree>
      <p:nvGrpSpPr>
        <p:cNvPr id="35" name="Shape 35"/>
        <p:cNvGrpSpPr/>
        <p:nvPr/>
      </p:nvGrpSpPr>
      <p:grpSpPr>
        <a:xfrm>
          <a:off x="0" y="0"/>
          <a:ext cx="0" cy="0"/>
          <a:chOff x="0" y="0"/>
          <a:chExt cx="0" cy="0"/>
        </a:xfrm>
      </p:grpSpPr>
      <p:sp>
        <p:nvSpPr>
          <p:cNvPr id="36" name="Google Shape;36;p5"/>
          <p:cNvSpPr txBox="1"/>
          <p:nvPr/>
        </p:nvSpPr>
        <p:spPr>
          <a:xfrm>
            <a:off x="228600" y="2514600"/>
            <a:ext cx="4709100" cy="8202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Proxima Nova"/>
                <a:ea typeface="Proxima Nova"/>
                <a:cs typeface="Proxima Nova"/>
                <a:sym typeface="Proxima Nova"/>
              </a:rPr>
              <a:t>1. </a:t>
            </a:r>
            <a:r>
              <a:rPr lang="en" sz="2200">
                <a:solidFill>
                  <a:schemeClr val="dk1"/>
                </a:solidFill>
                <a:latin typeface="Proxima Nova"/>
                <a:ea typeface="Proxima Nova"/>
                <a:cs typeface="Proxima Nova"/>
                <a:sym typeface="Proxima Nova"/>
              </a:rPr>
              <a:t>What’s one new thing you learned while watching this video?</a:t>
            </a:r>
            <a:endParaRPr sz="2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b="1" sz="2200">
              <a:solidFill>
                <a:schemeClr val="dk1"/>
              </a:solidFill>
              <a:latin typeface="Proxima Nova"/>
              <a:ea typeface="Proxima Nova"/>
              <a:cs typeface="Proxima Nova"/>
              <a:sym typeface="Proxima Nova"/>
            </a:endParaRPr>
          </a:p>
        </p:txBody>
      </p:sp>
      <p:sp>
        <p:nvSpPr>
          <p:cNvPr id="37" name="Google Shape;37;p5"/>
          <p:cNvSpPr txBox="1"/>
          <p:nvPr/>
        </p:nvSpPr>
        <p:spPr>
          <a:xfrm>
            <a:off x="0" y="1127760"/>
            <a:ext cx="10058400" cy="7254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38A750"/>
                </a:solidFill>
                <a:latin typeface="Proxima Nova Extrabold"/>
                <a:ea typeface="Proxima Nova Extrabold"/>
                <a:cs typeface="Proxima Nova Extrabold"/>
                <a:sym typeface="Proxima Nova Extrabold"/>
              </a:rPr>
              <a:t>2</a:t>
            </a:r>
            <a:r>
              <a:rPr lang="en" sz="3400">
                <a:solidFill>
                  <a:srgbClr val="38A750"/>
                </a:solidFill>
                <a:latin typeface="Proxima Nova Extrabold"/>
                <a:ea typeface="Proxima Nova Extrabold"/>
                <a:cs typeface="Proxima Nova Extrabold"/>
                <a:sym typeface="Proxima Nova Extrabold"/>
              </a:rPr>
              <a:t>. </a:t>
            </a:r>
            <a:r>
              <a:rPr lang="en" sz="4400">
                <a:solidFill>
                  <a:srgbClr val="38A750"/>
                </a:solidFill>
                <a:latin typeface="Proxima Nova Extrabold"/>
                <a:ea typeface="Proxima Nova Extrabold"/>
                <a:cs typeface="Proxima Nova Extrabold"/>
                <a:sym typeface="Proxima Nova Extrabold"/>
              </a:rPr>
              <a:t>Watch and Read</a:t>
            </a:r>
            <a:endParaRPr sz="5400">
              <a:solidFill>
                <a:srgbClr val="38A750"/>
              </a:solidFill>
              <a:latin typeface="Proxima Nova Extrabold"/>
              <a:ea typeface="Proxima Nova Extrabold"/>
              <a:cs typeface="Proxima Nova Extrabold"/>
              <a:sym typeface="Proxima Nova Extrabold"/>
            </a:endParaRPr>
          </a:p>
        </p:txBody>
      </p:sp>
      <p:sp>
        <p:nvSpPr>
          <p:cNvPr id="38" name="Google Shape;38;p5"/>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39" name="Google Shape;39;p5"/>
          <p:cNvSpPr/>
          <p:nvPr/>
        </p:nvSpPr>
        <p:spPr>
          <a:xfrm>
            <a:off x="5212080" y="1920240"/>
            <a:ext cx="4526400" cy="548700"/>
          </a:xfrm>
          <a:prstGeom prst="flowChartAlternateProcess">
            <a:avLst/>
          </a:prstGeom>
          <a:solidFill>
            <a:srgbClr val="FFF200"/>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chemeClr val="dk1"/>
                </a:solidFill>
                <a:latin typeface="Proxima Nova"/>
                <a:ea typeface="Proxima Nova"/>
                <a:cs typeface="Proxima Nova"/>
                <a:sym typeface="Proxima Nova"/>
              </a:rPr>
              <a:t>READ OR LISTEN TO THE ARTICLE</a:t>
            </a:r>
            <a:endParaRPr b="1" sz="2000">
              <a:latin typeface="Proxima Nova"/>
              <a:ea typeface="Proxima Nova"/>
              <a:cs typeface="Proxima Nova"/>
              <a:sym typeface="Proxima Nova"/>
            </a:endParaRPr>
          </a:p>
        </p:txBody>
      </p:sp>
      <p:sp>
        <p:nvSpPr>
          <p:cNvPr id="40" name="Google Shape;40;p5"/>
          <p:cNvSpPr/>
          <p:nvPr/>
        </p:nvSpPr>
        <p:spPr>
          <a:xfrm>
            <a:off x="320040" y="1920240"/>
            <a:ext cx="4526400" cy="548700"/>
          </a:xfrm>
          <a:prstGeom prst="flowChartAlternateProcess">
            <a:avLst/>
          </a:prstGeom>
          <a:solidFill>
            <a:srgbClr val="FFF200"/>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chemeClr val="dk1"/>
                </a:solidFill>
                <a:latin typeface="Proxima Nova"/>
                <a:ea typeface="Proxima Nova"/>
                <a:cs typeface="Proxima Nova"/>
                <a:sym typeface="Proxima Nova"/>
              </a:rPr>
              <a:t>WATCH THE VIDEO</a:t>
            </a:r>
            <a:endParaRPr b="1" sz="2000">
              <a:latin typeface="Proxima Nova"/>
              <a:ea typeface="Proxima Nova"/>
              <a:cs typeface="Proxima Nova"/>
              <a:sym typeface="Proxima Nova"/>
            </a:endParaRPr>
          </a:p>
        </p:txBody>
      </p:sp>
      <p:cxnSp>
        <p:nvCxnSpPr>
          <p:cNvPr id="41" name="Google Shape;41;p5"/>
          <p:cNvCxnSpPr/>
          <p:nvPr/>
        </p:nvCxnSpPr>
        <p:spPr>
          <a:xfrm>
            <a:off x="5029150" y="1801000"/>
            <a:ext cx="0" cy="5651400"/>
          </a:xfrm>
          <a:prstGeom prst="straightConnector1">
            <a:avLst/>
          </a:prstGeom>
          <a:noFill/>
          <a:ln cap="flat" cmpd="sng" w="38100">
            <a:solidFill>
              <a:srgbClr val="38A750"/>
            </a:solidFill>
            <a:prstDash val="solid"/>
            <a:round/>
            <a:headEnd len="med" w="med" type="none"/>
            <a:tailEnd len="med" w="med" type="none"/>
          </a:ln>
        </p:spPr>
      </p:cxnSp>
      <p:sp>
        <p:nvSpPr>
          <p:cNvPr id="42" name="Google Shape;42;p5"/>
          <p:cNvSpPr txBox="1"/>
          <p:nvPr>
            <p:ph idx="1" type="body"/>
          </p:nvPr>
        </p:nvSpPr>
        <p:spPr>
          <a:xfrm>
            <a:off x="320050" y="3380525"/>
            <a:ext cx="4526400" cy="40716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43" name="Google Shape;43;p5"/>
          <p:cNvSpPr txBox="1"/>
          <p:nvPr>
            <p:ph idx="2" type="body"/>
          </p:nvPr>
        </p:nvSpPr>
        <p:spPr>
          <a:xfrm>
            <a:off x="5211850" y="3648600"/>
            <a:ext cx="4526400" cy="38040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44" name="Google Shape;44;p5"/>
          <p:cNvSpPr txBox="1"/>
          <p:nvPr/>
        </p:nvSpPr>
        <p:spPr>
          <a:xfrm>
            <a:off x="5120650" y="2514600"/>
            <a:ext cx="4709100" cy="11340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000000"/>
                </a:solidFill>
                <a:latin typeface="Proxima Nova"/>
                <a:ea typeface="Proxima Nova"/>
                <a:cs typeface="Proxima Nova"/>
                <a:sym typeface="Proxima Nova"/>
              </a:rPr>
              <a:t>2. </a:t>
            </a:r>
            <a:r>
              <a:rPr b="1" lang="en" sz="2200">
                <a:solidFill>
                  <a:schemeClr val="dk1"/>
                </a:solidFill>
                <a:latin typeface="Proxima Nova"/>
                <a:ea typeface="Proxima Nova"/>
                <a:cs typeface="Proxima Nova"/>
                <a:sym typeface="Proxima Nova"/>
              </a:rPr>
              <a:t>MATH TALK: </a:t>
            </a:r>
            <a:r>
              <a:rPr lang="en" sz="2200">
                <a:solidFill>
                  <a:schemeClr val="dk1"/>
                </a:solidFill>
                <a:latin typeface="Proxima Nova"/>
                <a:ea typeface="Proxima Nova"/>
                <a:cs typeface="Proxima Nova"/>
                <a:sym typeface="Proxima Nova"/>
              </a:rPr>
              <a:t>How could rounded measurements sometimes be helpful for scientists?</a:t>
            </a:r>
            <a:endParaRPr sz="2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200">
              <a:solidFill>
                <a:schemeClr val="dk1"/>
              </a:solidFill>
              <a:latin typeface="Proxima Nova"/>
              <a:ea typeface="Proxima Nova"/>
              <a:cs typeface="Proxima Nova"/>
              <a:sym typeface="Proxima Nova"/>
            </a:endParaRPr>
          </a:p>
        </p:txBody>
      </p:sp>
      <p:sp>
        <p:nvSpPr>
          <p:cNvPr id="45" name="Google Shape;45;p5">
            <a:hlinkClick r:id="rId2"/>
          </p:cNvPr>
          <p:cNvSpPr/>
          <p:nvPr/>
        </p:nvSpPr>
        <p:spPr>
          <a:xfrm>
            <a:off x="320050" y="1917525"/>
            <a:ext cx="45264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3 Read and Respond">
  <p:cSld name="CUSTOM_1_1_2_1_1_1_1_1_1">
    <p:spTree>
      <p:nvGrpSpPr>
        <p:cNvPr id="46" name="Shape 46"/>
        <p:cNvGrpSpPr/>
        <p:nvPr/>
      </p:nvGrpSpPr>
      <p:grpSpPr>
        <a:xfrm>
          <a:off x="0" y="0"/>
          <a:ext cx="0" cy="0"/>
          <a:chOff x="0" y="0"/>
          <a:chExt cx="0" cy="0"/>
        </a:xfrm>
      </p:grpSpPr>
      <p:sp>
        <p:nvSpPr>
          <p:cNvPr id="47" name="Google Shape;47;p6"/>
          <p:cNvSpPr txBox="1"/>
          <p:nvPr/>
        </p:nvSpPr>
        <p:spPr>
          <a:xfrm>
            <a:off x="228600" y="2514600"/>
            <a:ext cx="4709100" cy="8202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Proxima Nova"/>
                <a:ea typeface="Proxima Nova"/>
                <a:cs typeface="Proxima Nova"/>
                <a:sym typeface="Proxima Nova"/>
              </a:rPr>
              <a:t>1. </a:t>
            </a:r>
            <a:r>
              <a:rPr lang="en" sz="2200">
                <a:solidFill>
                  <a:schemeClr val="dk1"/>
                </a:solidFill>
                <a:latin typeface="Proxima Nova"/>
                <a:ea typeface="Proxima Nova"/>
                <a:cs typeface="Proxima Nova"/>
                <a:sym typeface="Proxima Nova"/>
              </a:rPr>
              <a:t>What’s one new thing you learned from this article?</a:t>
            </a:r>
            <a:endParaRPr sz="2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b="1" sz="2200">
              <a:solidFill>
                <a:schemeClr val="dk1"/>
              </a:solidFill>
              <a:latin typeface="Proxima Nova"/>
              <a:ea typeface="Proxima Nova"/>
              <a:cs typeface="Proxima Nova"/>
              <a:sym typeface="Proxima Nova"/>
            </a:endParaRPr>
          </a:p>
        </p:txBody>
      </p:sp>
      <p:sp>
        <p:nvSpPr>
          <p:cNvPr id="48" name="Google Shape;48;p6"/>
          <p:cNvSpPr txBox="1"/>
          <p:nvPr/>
        </p:nvSpPr>
        <p:spPr>
          <a:xfrm>
            <a:off x="0" y="1127760"/>
            <a:ext cx="10058400" cy="7254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38A750"/>
                </a:solidFill>
                <a:latin typeface="Proxima Nova Extrabold"/>
                <a:ea typeface="Proxima Nova Extrabold"/>
                <a:cs typeface="Proxima Nova Extrabold"/>
                <a:sym typeface="Proxima Nova Extrabold"/>
              </a:rPr>
              <a:t>2. </a:t>
            </a:r>
            <a:r>
              <a:rPr lang="en" sz="4400">
                <a:solidFill>
                  <a:srgbClr val="38A750"/>
                </a:solidFill>
                <a:latin typeface="Proxima Nova Extrabold"/>
                <a:ea typeface="Proxima Nova Extrabold"/>
                <a:cs typeface="Proxima Nova Extrabold"/>
                <a:sym typeface="Proxima Nova Extrabold"/>
              </a:rPr>
              <a:t>Read and Respond</a:t>
            </a:r>
            <a:endParaRPr sz="5400">
              <a:solidFill>
                <a:srgbClr val="38A750"/>
              </a:solidFill>
              <a:latin typeface="Proxima Nova Extrabold"/>
              <a:ea typeface="Proxima Nova Extrabold"/>
              <a:cs typeface="Proxima Nova Extrabold"/>
              <a:sym typeface="Proxima Nova Extrabold"/>
            </a:endParaRPr>
          </a:p>
        </p:txBody>
      </p:sp>
      <p:sp>
        <p:nvSpPr>
          <p:cNvPr id="49" name="Google Shape;49;p6"/>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50" name="Google Shape;50;p6"/>
          <p:cNvSpPr/>
          <p:nvPr/>
        </p:nvSpPr>
        <p:spPr>
          <a:xfrm>
            <a:off x="2766005" y="1853140"/>
            <a:ext cx="4526400" cy="548700"/>
          </a:xfrm>
          <a:prstGeom prst="flowChartAlternateProcess">
            <a:avLst/>
          </a:prstGeom>
          <a:solidFill>
            <a:srgbClr val="FFF200"/>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chemeClr val="dk1"/>
                </a:solidFill>
                <a:latin typeface="Proxima Nova"/>
                <a:ea typeface="Proxima Nova"/>
                <a:cs typeface="Proxima Nova"/>
                <a:sym typeface="Proxima Nova"/>
              </a:rPr>
              <a:t>READ OR LISTEN TO THE ARTICLE</a:t>
            </a:r>
            <a:endParaRPr b="1" sz="2000">
              <a:latin typeface="Proxima Nova"/>
              <a:ea typeface="Proxima Nova"/>
              <a:cs typeface="Proxima Nova"/>
              <a:sym typeface="Proxima Nova"/>
            </a:endParaRPr>
          </a:p>
        </p:txBody>
      </p:sp>
      <p:cxnSp>
        <p:nvCxnSpPr>
          <p:cNvPr id="51" name="Google Shape;51;p6"/>
          <p:cNvCxnSpPr/>
          <p:nvPr/>
        </p:nvCxnSpPr>
        <p:spPr>
          <a:xfrm flipH="1">
            <a:off x="5029200" y="2718750"/>
            <a:ext cx="13800" cy="4733700"/>
          </a:xfrm>
          <a:prstGeom prst="straightConnector1">
            <a:avLst/>
          </a:prstGeom>
          <a:noFill/>
          <a:ln cap="flat" cmpd="sng" w="38100">
            <a:solidFill>
              <a:srgbClr val="38A750"/>
            </a:solidFill>
            <a:prstDash val="solid"/>
            <a:round/>
            <a:headEnd len="med" w="med" type="none"/>
            <a:tailEnd len="med" w="med" type="none"/>
          </a:ln>
        </p:spPr>
      </p:cxnSp>
      <p:sp>
        <p:nvSpPr>
          <p:cNvPr id="52" name="Google Shape;52;p6"/>
          <p:cNvSpPr txBox="1"/>
          <p:nvPr>
            <p:ph idx="1" type="body"/>
          </p:nvPr>
        </p:nvSpPr>
        <p:spPr>
          <a:xfrm>
            <a:off x="320050" y="3380525"/>
            <a:ext cx="4526400" cy="40716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53" name="Google Shape;53;p6"/>
          <p:cNvSpPr txBox="1"/>
          <p:nvPr>
            <p:ph idx="2" type="body"/>
          </p:nvPr>
        </p:nvSpPr>
        <p:spPr>
          <a:xfrm>
            <a:off x="5211850" y="3648600"/>
            <a:ext cx="4526400" cy="38040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54" name="Google Shape;54;p6"/>
          <p:cNvSpPr txBox="1"/>
          <p:nvPr/>
        </p:nvSpPr>
        <p:spPr>
          <a:xfrm>
            <a:off x="5120650" y="2514600"/>
            <a:ext cx="4709100" cy="11340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000000"/>
                </a:solidFill>
                <a:latin typeface="Proxima Nova"/>
                <a:ea typeface="Proxima Nova"/>
                <a:cs typeface="Proxima Nova"/>
                <a:sym typeface="Proxima Nova"/>
              </a:rPr>
              <a:t>2. </a:t>
            </a:r>
            <a:r>
              <a:rPr b="1" lang="en" sz="2200">
                <a:solidFill>
                  <a:schemeClr val="dk1"/>
                </a:solidFill>
                <a:latin typeface="Proxima Nova"/>
                <a:ea typeface="Proxima Nova"/>
                <a:cs typeface="Proxima Nova"/>
                <a:sym typeface="Proxima Nova"/>
              </a:rPr>
              <a:t>MATH TALK: </a:t>
            </a:r>
            <a:r>
              <a:rPr lang="en" sz="2200">
                <a:solidFill>
                  <a:schemeClr val="dk1"/>
                </a:solidFill>
                <a:latin typeface="Proxima Nova"/>
                <a:ea typeface="Proxima Nova"/>
                <a:cs typeface="Proxima Nova"/>
                <a:sym typeface="Proxima Nova"/>
              </a:rPr>
              <a:t>How could keeping a notebook or journal help people track ideas or learn new things?</a:t>
            </a:r>
            <a:endParaRPr sz="2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200">
              <a:solidFill>
                <a:schemeClr val="dk1"/>
              </a:solidFill>
              <a:latin typeface="Proxima Nova"/>
              <a:ea typeface="Proxima Nova"/>
              <a:cs typeface="Proxima Nova"/>
              <a:sym typeface="Proxima Nov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4">
  <p:cSld name="CUSTOM_1_1_2_1_1_1_1_2">
    <p:spTree>
      <p:nvGrpSpPr>
        <p:cNvPr id="55" name="Shape 55"/>
        <p:cNvGrpSpPr/>
        <p:nvPr/>
      </p:nvGrpSpPr>
      <p:grpSpPr>
        <a:xfrm>
          <a:off x="0" y="0"/>
          <a:ext cx="0" cy="0"/>
          <a:chOff x="0" y="0"/>
          <a:chExt cx="0" cy="0"/>
        </a:xfrm>
      </p:grpSpPr>
      <p:sp>
        <p:nvSpPr>
          <p:cNvPr id="56" name="Google Shape;56;p7"/>
          <p:cNvSpPr txBox="1"/>
          <p:nvPr>
            <p:ph idx="1" type="body"/>
          </p:nvPr>
        </p:nvSpPr>
        <p:spPr>
          <a:xfrm>
            <a:off x="320050" y="3979950"/>
            <a:ext cx="4526400" cy="13908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57" name="Google Shape;57;p7"/>
          <p:cNvSpPr txBox="1"/>
          <p:nvPr/>
        </p:nvSpPr>
        <p:spPr>
          <a:xfrm>
            <a:off x="182850" y="5419875"/>
            <a:ext cx="4800600" cy="759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Proxima Nova"/>
                <a:ea typeface="Proxima Nova"/>
                <a:cs typeface="Proxima Nova"/>
                <a:sym typeface="Proxima Nova"/>
              </a:rPr>
              <a:t>2. </a:t>
            </a:r>
            <a:r>
              <a:rPr lang="en" sz="2200">
                <a:solidFill>
                  <a:schemeClr val="dk1"/>
                </a:solidFill>
                <a:latin typeface="Proxima Nova"/>
                <a:ea typeface="Proxima Nova"/>
                <a:cs typeface="Proxima Nova"/>
                <a:sym typeface="Proxima Nova"/>
              </a:rPr>
              <a:t>How were groups shown in this array?</a:t>
            </a:r>
            <a:endParaRPr sz="2200">
              <a:solidFill>
                <a:schemeClr val="dk1"/>
              </a:solidFill>
              <a:latin typeface="Proxima Nova"/>
              <a:ea typeface="Proxima Nova"/>
              <a:cs typeface="Proxima Nova"/>
              <a:sym typeface="Proxima Nova"/>
            </a:endParaRPr>
          </a:p>
        </p:txBody>
      </p:sp>
      <p:sp>
        <p:nvSpPr>
          <p:cNvPr id="58" name="Google Shape;58;p7"/>
          <p:cNvSpPr txBox="1"/>
          <p:nvPr>
            <p:ph idx="2" type="body"/>
          </p:nvPr>
        </p:nvSpPr>
        <p:spPr>
          <a:xfrm>
            <a:off x="320050" y="6237375"/>
            <a:ext cx="4526400" cy="10974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cxnSp>
        <p:nvCxnSpPr>
          <p:cNvPr id="59" name="Google Shape;59;p7"/>
          <p:cNvCxnSpPr/>
          <p:nvPr/>
        </p:nvCxnSpPr>
        <p:spPr>
          <a:xfrm flipH="1">
            <a:off x="5021750" y="3365825"/>
            <a:ext cx="27000" cy="4004700"/>
          </a:xfrm>
          <a:prstGeom prst="straightConnector1">
            <a:avLst/>
          </a:prstGeom>
          <a:noFill/>
          <a:ln cap="flat" cmpd="sng" w="38100">
            <a:solidFill>
              <a:srgbClr val="38A750"/>
            </a:solidFill>
            <a:prstDash val="solid"/>
            <a:round/>
            <a:headEnd len="med" w="med" type="none"/>
            <a:tailEnd len="med" w="med" type="none"/>
          </a:ln>
        </p:spPr>
      </p:cxnSp>
      <p:sp>
        <p:nvSpPr>
          <p:cNvPr id="60" name="Google Shape;60;p7"/>
          <p:cNvSpPr/>
          <p:nvPr/>
        </p:nvSpPr>
        <p:spPr>
          <a:xfrm>
            <a:off x="320040" y="1162475"/>
            <a:ext cx="9418200" cy="1507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7"/>
          <p:cNvSpPr txBox="1"/>
          <p:nvPr/>
        </p:nvSpPr>
        <p:spPr>
          <a:xfrm>
            <a:off x="0" y="1127760"/>
            <a:ext cx="10058400" cy="7254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38A750"/>
                </a:solidFill>
                <a:latin typeface="Proxima Nova Extrabold"/>
                <a:ea typeface="Proxima Nova Extrabold"/>
                <a:cs typeface="Proxima Nova Extrabold"/>
                <a:sym typeface="Proxima Nova Extrabold"/>
              </a:rPr>
              <a:t>3.</a:t>
            </a:r>
            <a:r>
              <a:rPr lang="en" sz="3400">
                <a:solidFill>
                  <a:srgbClr val="38A750"/>
                </a:solidFill>
                <a:latin typeface="Proxima Nova Extrabold"/>
                <a:ea typeface="Proxima Nova Extrabold"/>
                <a:cs typeface="Proxima Nova Extrabold"/>
                <a:sym typeface="Proxima Nova Extrabold"/>
              </a:rPr>
              <a:t> </a:t>
            </a:r>
            <a:r>
              <a:rPr lang="en" sz="4400">
                <a:solidFill>
                  <a:srgbClr val="38A750"/>
                </a:solidFill>
                <a:latin typeface="Proxima Nova Extrabold"/>
                <a:ea typeface="Proxima Nova Extrabold"/>
                <a:cs typeface="Proxima Nova Extrabold"/>
                <a:sym typeface="Proxima Nova Extrabold"/>
              </a:rPr>
              <a:t>Do the Math</a:t>
            </a:r>
            <a:endParaRPr sz="5400">
              <a:solidFill>
                <a:srgbClr val="38A750"/>
              </a:solidFill>
              <a:latin typeface="Proxima Nova Extrabold"/>
              <a:ea typeface="Proxima Nova Extrabold"/>
              <a:cs typeface="Proxima Nova Extrabold"/>
              <a:sym typeface="Proxima Nova Extrabold"/>
            </a:endParaRPr>
          </a:p>
        </p:txBody>
      </p:sp>
      <p:sp>
        <p:nvSpPr>
          <p:cNvPr id="62" name="Google Shape;62;p7"/>
          <p:cNvSpPr txBox="1"/>
          <p:nvPr/>
        </p:nvSpPr>
        <p:spPr>
          <a:xfrm>
            <a:off x="228600" y="1758300"/>
            <a:ext cx="9509700" cy="725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Proxima Nova Semibold"/>
                <a:ea typeface="Proxima Nova Semibold"/>
                <a:cs typeface="Proxima Nova Semibold"/>
                <a:sym typeface="Proxima Nova Semibold"/>
              </a:rPr>
              <a:t>Watch the math video. Then, read and work through the </a:t>
            </a:r>
            <a:r>
              <a:rPr lang="en" sz="2200" u="sng">
                <a:solidFill>
                  <a:srgbClr val="38A750"/>
                </a:solidFill>
                <a:latin typeface="Proxima Nova Semibold"/>
                <a:ea typeface="Proxima Nova Semibold"/>
                <a:cs typeface="Proxima Nova Semibold"/>
                <a:sym typeface="Proxima Nova Semibold"/>
              </a:rPr>
              <a:t>“What To Do” box</a:t>
            </a:r>
            <a:r>
              <a:rPr lang="en" sz="2200">
                <a:solidFill>
                  <a:schemeClr val="dk1"/>
                </a:solidFill>
                <a:latin typeface="Proxima Nova Semibold"/>
                <a:ea typeface="Proxima Nova Semibold"/>
                <a:cs typeface="Proxima Nova Semibold"/>
                <a:sym typeface="Proxima Nova Semibold"/>
              </a:rPr>
              <a:t>. Afterward, answer the questions below. </a:t>
            </a:r>
            <a:endParaRPr sz="2200">
              <a:solidFill>
                <a:schemeClr val="dk1"/>
              </a:solidFill>
              <a:latin typeface="Proxima Nova Semibold"/>
              <a:ea typeface="Proxima Nova Semibold"/>
              <a:cs typeface="Proxima Nova Semibold"/>
              <a:sym typeface="Proxima Nova Semibold"/>
            </a:endParaRPr>
          </a:p>
        </p:txBody>
      </p:sp>
      <p:sp>
        <p:nvSpPr>
          <p:cNvPr id="63" name="Google Shape;63;p7"/>
          <p:cNvSpPr txBox="1"/>
          <p:nvPr>
            <p:ph idx="3" type="body"/>
          </p:nvPr>
        </p:nvSpPr>
        <p:spPr>
          <a:xfrm>
            <a:off x="5212000" y="3979925"/>
            <a:ext cx="4526400" cy="13908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64" name="Google Shape;64;p7"/>
          <p:cNvSpPr txBox="1"/>
          <p:nvPr/>
        </p:nvSpPr>
        <p:spPr>
          <a:xfrm>
            <a:off x="228600" y="3162300"/>
            <a:ext cx="4709100" cy="725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Proxima Nova"/>
                <a:ea typeface="Proxima Nova"/>
                <a:cs typeface="Proxima Nova"/>
                <a:sym typeface="Proxima Nova"/>
              </a:rPr>
              <a:t>1. </a:t>
            </a:r>
            <a:r>
              <a:rPr lang="en" sz="2200">
                <a:solidFill>
                  <a:schemeClr val="dk1"/>
                </a:solidFill>
                <a:latin typeface="Proxima Nova"/>
                <a:ea typeface="Proxima Nova"/>
                <a:cs typeface="Proxima Nova"/>
                <a:sym typeface="Proxima Nova"/>
              </a:rPr>
              <a:t>What is the dividend, or the number being divided, in the array?</a:t>
            </a:r>
            <a:endParaRPr sz="2200">
              <a:solidFill>
                <a:schemeClr val="dk1"/>
              </a:solidFill>
              <a:latin typeface="Proxima Nova"/>
              <a:ea typeface="Proxima Nova"/>
              <a:cs typeface="Proxima Nova"/>
              <a:sym typeface="Proxima Nova"/>
            </a:endParaRPr>
          </a:p>
        </p:txBody>
      </p:sp>
      <p:sp>
        <p:nvSpPr>
          <p:cNvPr id="65" name="Google Shape;65;p7"/>
          <p:cNvSpPr txBox="1"/>
          <p:nvPr/>
        </p:nvSpPr>
        <p:spPr>
          <a:xfrm>
            <a:off x="5120650" y="3162300"/>
            <a:ext cx="4709100" cy="8235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Proxima Nova"/>
                <a:ea typeface="Proxima Nova"/>
                <a:cs typeface="Proxima Nova"/>
                <a:sym typeface="Proxima Nova"/>
              </a:rPr>
              <a:t>3. </a:t>
            </a:r>
            <a:r>
              <a:rPr lang="en" sz="2200">
                <a:solidFill>
                  <a:schemeClr val="dk1"/>
                </a:solidFill>
                <a:latin typeface="Proxima Nova"/>
                <a:ea typeface="Proxima Nova"/>
                <a:cs typeface="Proxima Nova"/>
                <a:sym typeface="Proxima Nova"/>
              </a:rPr>
              <a:t>Could you use this array to write a multiplication sentence? </a:t>
            </a:r>
            <a:endParaRPr sz="2200">
              <a:solidFill>
                <a:schemeClr val="dk1"/>
              </a:solidFill>
              <a:latin typeface="Proxima Nova"/>
              <a:ea typeface="Proxima Nova"/>
              <a:cs typeface="Proxima Nova"/>
              <a:sym typeface="Proxima Nova"/>
            </a:endParaRPr>
          </a:p>
        </p:txBody>
      </p:sp>
      <p:sp>
        <p:nvSpPr>
          <p:cNvPr id="66" name="Google Shape;66;p7"/>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67" name="Google Shape;67;p7"/>
          <p:cNvSpPr/>
          <p:nvPr/>
        </p:nvSpPr>
        <p:spPr>
          <a:xfrm>
            <a:off x="2770965" y="2553740"/>
            <a:ext cx="4526400" cy="548700"/>
          </a:xfrm>
          <a:prstGeom prst="flowChartAlternateProcess">
            <a:avLst/>
          </a:prstGeom>
          <a:solidFill>
            <a:srgbClr val="FFF200"/>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2000">
                <a:solidFill>
                  <a:srgbClr val="000000"/>
                </a:solidFill>
                <a:latin typeface="Proxima Nova"/>
                <a:ea typeface="Proxima Nova"/>
                <a:cs typeface="Proxima Nova"/>
                <a:sym typeface="Proxima Nova"/>
              </a:rPr>
              <a:t>WATCH THE MATH VIDEO</a:t>
            </a:r>
            <a:endParaRPr b="1" sz="2000">
              <a:latin typeface="Proxima Nova"/>
              <a:ea typeface="Proxima Nova"/>
              <a:cs typeface="Proxima Nova"/>
              <a:sym typeface="Proxima Nova"/>
            </a:endParaRPr>
          </a:p>
        </p:txBody>
      </p:sp>
      <p:sp>
        <p:nvSpPr>
          <p:cNvPr id="68" name="Google Shape;68;p7">
            <a:hlinkClick r:id="rId2"/>
          </p:cNvPr>
          <p:cNvSpPr/>
          <p:nvPr/>
        </p:nvSpPr>
        <p:spPr>
          <a:xfrm>
            <a:off x="2772050" y="2542650"/>
            <a:ext cx="45264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7"/>
          <p:cNvSpPr txBox="1"/>
          <p:nvPr/>
        </p:nvSpPr>
        <p:spPr>
          <a:xfrm>
            <a:off x="5120650" y="5419875"/>
            <a:ext cx="4709100" cy="725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Proxima Nova"/>
                <a:ea typeface="Proxima Nova"/>
                <a:cs typeface="Proxima Nova"/>
                <a:sym typeface="Proxima Nova"/>
              </a:rPr>
              <a:t>4</a:t>
            </a:r>
            <a:r>
              <a:rPr b="1" lang="en" sz="2200">
                <a:solidFill>
                  <a:schemeClr val="dk1"/>
                </a:solidFill>
                <a:latin typeface="Proxima Nova"/>
                <a:ea typeface="Proxima Nova"/>
                <a:cs typeface="Proxima Nova"/>
                <a:sym typeface="Proxima Nova"/>
              </a:rPr>
              <a:t>. </a:t>
            </a:r>
            <a:r>
              <a:rPr lang="en" sz="2200">
                <a:solidFill>
                  <a:schemeClr val="dk1"/>
                </a:solidFill>
                <a:latin typeface="Proxima Nova"/>
                <a:ea typeface="Proxima Nova"/>
                <a:cs typeface="Proxima Nova"/>
                <a:sym typeface="Proxima Nova"/>
              </a:rPr>
              <a:t>In what other ways could this set of shoes be divided?</a:t>
            </a:r>
            <a:r>
              <a:rPr lang="en" sz="2200">
                <a:solidFill>
                  <a:schemeClr val="dk1"/>
                </a:solidFill>
                <a:latin typeface="Proxima Nova"/>
                <a:ea typeface="Proxima Nova"/>
                <a:cs typeface="Proxima Nova"/>
                <a:sym typeface="Proxima Nova"/>
              </a:rPr>
              <a:t> </a:t>
            </a:r>
            <a:endParaRPr sz="2200">
              <a:solidFill>
                <a:schemeClr val="dk1"/>
              </a:solidFill>
              <a:latin typeface="Proxima Nova"/>
              <a:ea typeface="Proxima Nova"/>
              <a:cs typeface="Proxima Nova"/>
              <a:sym typeface="Proxima Nova"/>
            </a:endParaRPr>
          </a:p>
        </p:txBody>
      </p:sp>
      <p:sp>
        <p:nvSpPr>
          <p:cNvPr id="70" name="Google Shape;70;p7"/>
          <p:cNvSpPr txBox="1"/>
          <p:nvPr>
            <p:ph idx="4" type="body"/>
          </p:nvPr>
        </p:nvSpPr>
        <p:spPr>
          <a:xfrm>
            <a:off x="5212000" y="6245775"/>
            <a:ext cx="4526400" cy="10974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5">
  <p:cSld name="CUSTOM_1_1_2_1_2_2_1">
    <p:spTree>
      <p:nvGrpSpPr>
        <p:cNvPr id="71" name="Shape 71"/>
        <p:cNvGrpSpPr/>
        <p:nvPr/>
      </p:nvGrpSpPr>
      <p:grpSpPr>
        <a:xfrm>
          <a:off x="0" y="0"/>
          <a:ext cx="0" cy="0"/>
          <a:chOff x="0" y="0"/>
          <a:chExt cx="0" cy="0"/>
        </a:xfrm>
      </p:grpSpPr>
      <p:sp>
        <p:nvSpPr>
          <p:cNvPr id="72" name="Google Shape;72;p8"/>
          <p:cNvSpPr txBox="1"/>
          <p:nvPr/>
        </p:nvSpPr>
        <p:spPr>
          <a:xfrm>
            <a:off x="0" y="1127760"/>
            <a:ext cx="10058400" cy="7254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38A750"/>
                </a:solidFill>
                <a:latin typeface="Proxima Nova Extrabold"/>
                <a:ea typeface="Proxima Nova Extrabold"/>
                <a:cs typeface="Proxima Nova Extrabold"/>
                <a:sym typeface="Proxima Nova Extrabold"/>
              </a:rPr>
              <a:t>4</a:t>
            </a:r>
            <a:r>
              <a:rPr lang="en" sz="3400">
                <a:solidFill>
                  <a:srgbClr val="38A750"/>
                </a:solidFill>
                <a:latin typeface="Proxima Nova Extrabold"/>
                <a:ea typeface="Proxima Nova Extrabold"/>
                <a:cs typeface="Proxima Nova Extrabold"/>
                <a:sym typeface="Proxima Nova Extrabold"/>
              </a:rPr>
              <a:t>. </a:t>
            </a:r>
            <a:r>
              <a:rPr lang="en" sz="4400">
                <a:solidFill>
                  <a:srgbClr val="38A750"/>
                </a:solidFill>
                <a:latin typeface="Proxima Nova Extrabold"/>
                <a:ea typeface="Proxima Nova Extrabold"/>
                <a:cs typeface="Proxima Nova Extrabold"/>
                <a:sym typeface="Proxima Nova Extrabold"/>
              </a:rPr>
              <a:t>Now You Try It</a:t>
            </a:r>
            <a:endParaRPr sz="4400">
              <a:solidFill>
                <a:srgbClr val="38A750"/>
              </a:solidFill>
              <a:latin typeface="Proxima Nova Extrabold"/>
              <a:ea typeface="Proxima Nova Extrabold"/>
              <a:cs typeface="Proxima Nova Extrabold"/>
              <a:sym typeface="Proxima Nova Extrabold"/>
            </a:endParaRPr>
          </a:p>
        </p:txBody>
      </p:sp>
      <p:sp>
        <p:nvSpPr>
          <p:cNvPr id="73" name="Google Shape;73;p8"/>
          <p:cNvSpPr/>
          <p:nvPr/>
        </p:nvSpPr>
        <p:spPr>
          <a:xfrm>
            <a:off x="320100" y="1917875"/>
            <a:ext cx="9418200" cy="5534400"/>
          </a:xfrm>
          <a:prstGeom prst="roundRect">
            <a:avLst>
              <a:gd fmla="val 16667" name="adj"/>
            </a:avLst>
          </a:prstGeom>
          <a:noFill/>
          <a:ln cap="flat" cmpd="sng" w="38100">
            <a:solidFill>
              <a:srgbClr val="38A75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200">
              <a:solidFill>
                <a:srgbClr val="000000"/>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en" sz="2200">
                <a:solidFill>
                  <a:schemeClr val="dk1"/>
                </a:solidFill>
                <a:latin typeface="Proxima Nova"/>
                <a:ea typeface="Proxima Nova"/>
                <a:cs typeface="Proxima Nova"/>
                <a:sym typeface="Proxima Nova"/>
              </a:rPr>
              <a:t>Read and answer the questions in the </a:t>
            </a:r>
            <a:r>
              <a:rPr b="1" lang="en" sz="2200" u="sng">
                <a:solidFill>
                  <a:srgbClr val="38A750"/>
                </a:solidFill>
                <a:latin typeface="Proxima Nova"/>
                <a:ea typeface="Proxima Nova"/>
                <a:cs typeface="Proxima Nova"/>
                <a:sym typeface="Proxima Nova"/>
              </a:rPr>
              <a:t>article</a:t>
            </a:r>
            <a:r>
              <a:rPr b="1" lang="en" sz="2200">
                <a:solidFill>
                  <a:schemeClr val="dk1"/>
                </a:solidFill>
                <a:latin typeface="Proxima Nova"/>
                <a:ea typeface="Proxima Nova"/>
                <a:cs typeface="Proxima Nova"/>
                <a:sym typeface="Proxima Nova"/>
              </a:rPr>
              <a:t>. Submit your answers on the answer sheet provided by your teacher. Your teacher may also assign you an additional skills sheet for more practice.   </a:t>
            </a:r>
            <a:endParaRPr b="1" sz="22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b="1" sz="2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2200">
                <a:solidFill>
                  <a:schemeClr val="dk1"/>
                </a:solidFill>
                <a:latin typeface="Proxima Nova"/>
                <a:ea typeface="Proxima Nova"/>
                <a:cs typeface="Proxima Nova"/>
                <a:sym typeface="Proxima Nova"/>
              </a:rPr>
              <a:t>Ask your teacher for your answer sheet!</a:t>
            </a:r>
            <a:br>
              <a:rPr b="1" lang="en" sz="2200">
                <a:solidFill>
                  <a:srgbClr val="000000"/>
                </a:solidFill>
                <a:latin typeface="Proxima Nova"/>
                <a:ea typeface="Proxima Nova"/>
                <a:cs typeface="Proxima Nova"/>
                <a:sym typeface="Proxima Nova"/>
              </a:rPr>
            </a:br>
            <a:endParaRPr sz="2200">
              <a:solidFill>
                <a:srgbClr val="000000"/>
              </a:solidFill>
              <a:latin typeface="Proxima Nova"/>
              <a:ea typeface="Proxima Nova"/>
              <a:cs typeface="Proxima Nova"/>
              <a:sym typeface="Proxima Nova"/>
            </a:endParaRPr>
          </a:p>
          <a:p>
            <a:pPr indent="0" lvl="0" marL="0" rtl="0" algn="l">
              <a:spcBef>
                <a:spcPts val="0"/>
              </a:spcBef>
              <a:spcAft>
                <a:spcPts val="0"/>
              </a:spcAft>
              <a:buNone/>
            </a:pPr>
            <a:r>
              <a:t/>
            </a:r>
            <a:endParaRPr sz="2200">
              <a:latin typeface="Proxima Nova"/>
              <a:ea typeface="Proxima Nova"/>
              <a:cs typeface="Proxima Nova"/>
              <a:sym typeface="Proxima Nova"/>
            </a:endParaRPr>
          </a:p>
          <a:p>
            <a:pPr indent="0" lvl="0" marL="0" rtl="0" algn="l">
              <a:spcBef>
                <a:spcPts val="0"/>
              </a:spcBef>
              <a:spcAft>
                <a:spcPts val="0"/>
              </a:spcAft>
              <a:buNone/>
            </a:pPr>
            <a:r>
              <a:t/>
            </a:r>
            <a:endParaRPr sz="2200">
              <a:latin typeface="Proxima Nova"/>
              <a:ea typeface="Proxima Nova"/>
              <a:cs typeface="Proxima Nova"/>
              <a:sym typeface="Proxima Nova"/>
            </a:endParaRPr>
          </a:p>
        </p:txBody>
      </p:sp>
      <p:sp>
        <p:nvSpPr>
          <p:cNvPr id="74" name="Google Shape;74;p8"/>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pic>
        <p:nvPicPr>
          <p:cNvPr id="75" name="Google Shape;75;p8"/>
          <p:cNvPicPr preferRelativeResize="0"/>
          <p:nvPr/>
        </p:nvPicPr>
        <p:blipFill>
          <a:blip r:embed="rId2">
            <a:alphaModFix/>
          </a:blip>
          <a:stretch>
            <a:fillRect/>
          </a:stretch>
        </p:blipFill>
        <p:spPr>
          <a:xfrm>
            <a:off x="5760720" y="4114800"/>
            <a:ext cx="3474720" cy="30472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6">
  <p:cSld name="CUSTOM_1_1_2_1_2_4_1_1_1_2">
    <p:spTree>
      <p:nvGrpSpPr>
        <p:cNvPr id="76" name="Shape 76"/>
        <p:cNvGrpSpPr/>
        <p:nvPr/>
      </p:nvGrpSpPr>
      <p:grpSpPr>
        <a:xfrm>
          <a:off x="0" y="0"/>
          <a:ext cx="0" cy="0"/>
          <a:chOff x="0" y="0"/>
          <a:chExt cx="0" cy="0"/>
        </a:xfrm>
      </p:grpSpPr>
      <p:sp>
        <p:nvSpPr>
          <p:cNvPr id="77" name="Google Shape;77;p9"/>
          <p:cNvSpPr txBox="1"/>
          <p:nvPr/>
        </p:nvSpPr>
        <p:spPr>
          <a:xfrm>
            <a:off x="228600" y="2590800"/>
            <a:ext cx="9509700" cy="4709400"/>
          </a:xfrm>
          <a:prstGeom prst="rect">
            <a:avLst/>
          </a:prstGeom>
          <a:solidFill>
            <a:srgbClr val="FFFFFF"/>
          </a:solidFill>
          <a:ln>
            <a:noFill/>
          </a:ln>
        </p:spPr>
        <p:txBody>
          <a:bodyPr anchorCtr="0" anchor="t" bIns="91425" lIns="91425" spcFirstLastPara="1" rIns="91425" wrap="square" tIns="91425">
            <a:noAutofit/>
          </a:bodyPr>
          <a:lstStyle/>
          <a:p>
            <a:pPr indent="-384175" lvl="0" marL="457200" rtl="0" algn="l">
              <a:spcBef>
                <a:spcPts val="0"/>
              </a:spcBef>
              <a:spcAft>
                <a:spcPts val="0"/>
              </a:spcAft>
              <a:buClr>
                <a:schemeClr val="dk1"/>
              </a:buClr>
              <a:buSzPts val="2450"/>
              <a:buFont typeface="Proxima Nova"/>
              <a:buChar char="●"/>
            </a:pPr>
            <a:r>
              <a:rPr lang="en" sz="1900">
                <a:solidFill>
                  <a:schemeClr val="dk1"/>
                </a:solidFill>
                <a:latin typeface="Calibri"/>
                <a:ea typeface="Calibri"/>
                <a:cs typeface="Calibri"/>
                <a:sym typeface="Calibri"/>
              </a:rPr>
              <a:t>Play the game “Number Ninjas: Dividing Sugar Cubes” to practice your division skills</a:t>
            </a:r>
            <a:r>
              <a:rPr lang="en" sz="1900">
                <a:solidFill>
                  <a:schemeClr val="dk1"/>
                </a:solidFill>
                <a:latin typeface="Calibri"/>
                <a:ea typeface="Calibri"/>
                <a:cs typeface="Calibri"/>
                <a:sym typeface="Calibri"/>
              </a:rPr>
              <a:t>.</a:t>
            </a:r>
            <a:br>
              <a:rPr lang="en" sz="1900">
                <a:solidFill>
                  <a:schemeClr val="dk1"/>
                </a:solidFill>
                <a:latin typeface="Calibri"/>
                <a:ea typeface="Calibri"/>
                <a:cs typeface="Calibri"/>
                <a:sym typeface="Calibri"/>
              </a:rPr>
            </a:br>
            <a:br>
              <a:rPr lang="en" sz="1900">
                <a:solidFill>
                  <a:schemeClr val="dk1"/>
                </a:solidFill>
                <a:latin typeface="Calibri"/>
                <a:ea typeface="Calibri"/>
                <a:cs typeface="Calibri"/>
                <a:sym typeface="Calibri"/>
              </a:rPr>
            </a:br>
            <a:endParaRPr sz="2600">
              <a:solidFill>
                <a:schemeClr val="dk1"/>
              </a:solidFill>
              <a:latin typeface="Calibri"/>
              <a:ea typeface="Calibri"/>
              <a:cs typeface="Calibri"/>
              <a:sym typeface="Calibri"/>
            </a:endParaRPr>
          </a:p>
          <a:p>
            <a:pPr indent="-384175" lvl="0" marL="457200" rtl="0" algn="l">
              <a:spcBef>
                <a:spcPts val="0"/>
              </a:spcBef>
              <a:spcAft>
                <a:spcPts val="0"/>
              </a:spcAft>
              <a:buClr>
                <a:schemeClr val="dk1"/>
              </a:buClr>
              <a:buSzPts val="2450"/>
              <a:buFont typeface="Proxima Nova"/>
              <a:buChar char="●"/>
            </a:pPr>
            <a:r>
              <a:rPr lang="en" sz="1900">
                <a:solidFill>
                  <a:schemeClr val="dk1"/>
                </a:solidFill>
                <a:latin typeface="Calibri"/>
                <a:ea typeface="Calibri"/>
                <a:cs typeface="Calibri"/>
                <a:sym typeface="Calibri"/>
              </a:rPr>
              <a:t>Play an array game with a partner! Gather 20 small objects such as paper clips or coins. Then roll 2 dice. The number you roll is the number of objects you can use to create an array. Create as many arrays as you can with that number of objects and record how many you made. Then it’s your partner’s turn to roll. Whoever made the most arrays after 5 turns wins!</a:t>
            </a:r>
            <a:br>
              <a:rPr lang="en" sz="1900">
                <a:solidFill>
                  <a:schemeClr val="dk1"/>
                </a:solidFill>
                <a:latin typeface="Calibri"/>
                <a:ea typeface="Calibri"/>
                <a:cs typeface="Calibri"/>
                <a:sym typeface="Calibri"/>
              </a:rPr>
            </a:br>
            <a:endParaRPr sz="1500">
              <a:solidFill>
                <a:schemeClr val="dk1"/>
              </a:solidFill>
              <a:latin typeface="Calibri"/>
              <a:ea typeface="Calibri"/>
              <a:cs typeface="Calibri"/>
              <a:sym typeface="Calibri"/>
            </a:endParaRPr>
          </a:p>
          <a:p>
            <a:pPr indent="-384175" lvl="0" marL="457200" rtl="0" algn="l">
              <a:spcBef>
                <a:spcPts val="0"/>
              </a:spcBef>
              <a:spcAft>
                <a:spcPts val="0"/>
              </a:spcAft>
              <a:buClr>
                <a:schemeClr val="dk1"/>
              </a:buClr>
              <a:buSzPts val="2450"/>
              <a:buFont typeface="Proxima Nova"/>
              <a:buChar char="●"/>
            </a:pPr>
            <a:r>
              <a:rPr lang="en" sz="1900">
                <a:solidFill>
                  <a:schemeClr val="dk1"/>
                </a:solidFill>
                <a:latin typeface="Calibri"/>
                <a:ea typeface="Calibri"/>
                <a:cs typeface="Calibri"/>
                <a:sym typeface="Calibri"/>
              </a:rPr>
              <a:t>Become an inventor like Lino Marrero! Think about an everyday problem that an invention could solve. Then draw a diagram with labels and descriptions of your proposed invention. Include a paragraph beneath it that explains how the invention works and what problem it solves. Include at least 2 number facts in your diagram and/or paragraph.</a:t>
            </a:r>
            <a:endParaRPr sz="1900">
              <a:solidFill>
                <a:schemeClr val="dk1"/>
              </a:solidFill>
              <a:latin typeface="Calibri"/>
              <a:ea typeface="Calibri"/>
              <a:cs typeface="Calibri"/>
              <a:sym typeface="Calibri"/>
            </a:endParaRPr>
          </a:p>
        </p:txBody>
      </p:sp>
      <p:sp>
        <p:nvSpPr>
          <p:cNvPr id="78" name="Google Shape;78;p9"/>
          <p:cNvSpPr txBox="1"/>
          <p:nvPr/>
        </p:nvSpPr>
        <p:spPr>
          <a:xfrm>
            <a:off x="228600" y="1828800"/>
            <a:ext cx="9692700" cy="822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chemeClr val="dk1"/>
                </a:solidFill>
                <a:latin typeface="Proxima Nova Semibold"/>
                <a:ea typeface="Proxima Nova Semibold"/>
                <a:cs typeface="Proxima Nova Semibold"/>
                <a:sym typeface="Proxima Nova Semibold"/>
              </a:rPr>
              <a:t>Pick and complete one of the learning extension activities below. Then share something you learned or attach a picture of your work on the next slide!</a:t>
            </a:r>
            <a:endParaRPr sz="2100">
              <a:solidFill>
                <a:schemeClr val="dk1"/>
              </a:solidFill>
              <a:latin typeface="Proxima Nova Semibold"/>
              <a:ea typeface="Proxima Nova Semibold"/>
              <a:cs typeface="Proxima Nova Semibold"/>
              <a:sym typeface="Proxima Nova Semibold"/>
            </a:endParaRPr>
          </a:p>
        </p:txBody>
      </p:sp>
      <p:sp>
        <p:nvSpPr>
          <p:cNvPr id="79" name="Google Shape;79;p9"/>
          <p:cNvSpPr txBox="1"/>
          <p:nvPr/>
        </p:nvSpPr>
        <p:spPr>
          <a:xfrm>
            <a:off x="0" y="1127760"/>
            <a:ext cx="10058400" cy="7254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38A750"/>
                </a:solidFill>
                <a:latin typeface="Proxima Nova Extrabold"/>
                <a:ea typeface="Proxima Nova Extrabold"/>
                <a:cs typeface="Proxima Nova Extrabold"/>
                <a:sym typeface="Proxima Nova Extrabold"/>
              </a:rPr>
              <a:t>5. </a:t>
            </a:r>
            <a:r>
              <a:rPr lang="en" sz="4400">
                <a:solidFill>
                  <a:srgbClr val="38A750"/>
                </a:solidFill>
                <a:latin typeface="Proxima Nova Extrabold"/>
                <a:ea typeface="Proxima Nova Extrabold"/>
                <a:cs typeface="Proxima Nova Extrabold"/>
                <a:sym typeface="Proxima Nova Extrabold"/>
              </a:rPr>
              <a:t>Continue Your Learning</a:t>
            </a:r>
            <a:endParaRPr sz="5400">
              <a:solidFill>
                <a:srgbClr val="38A750"/>
              </a:solidFill>
              <a:latin typeface="Proxima Nova Extrabold"/>
              <a:ea typeface="Proxima Nova Extrabold"/>
              <a:cs typeface="Proxima Nova Extrabold"/>
              <a:sym typeface="Proxima Nova Extrabold"/>
            </a:endParaRPr>
          </a:p>
        </p:txBody>
      </p:sp>
      <p:sp>
        <p:nvSpPr>
          <p:cNvPr id="80" name="Google Shape;80;p9"/>
          <p:cNvSpPr txBox="1"/>
          <p:nvPr>
            <p:ph type="title"/>
          </p:nvPr>
        </p:nvSpPr>
        <p:spPr>
          <a:xfrm>
            <a:off x="0" y="7452600"/>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81" name="Google Shape;81;p9">
            <a:hlinkClick r:id="rId2"/>
          </p:cNvPr>
          <p:cNvSpPr/>
          <p:nvPr/>
        </p:nvSpPr>
        <p:spPr>
          <a:xfrm>
            <a:off x="7019500" y="6117200"/>
            <a:ext cx="21591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9"/>
          <p:cNvSpPr/>
          <p:nvPr/>
        </p:nvSpPr>
        <p:spPr>
          <a:xfrm>
            <a:off x="2811750" y="3113193"/>
            <a:ext cx="4526400" cy="548700"/>
          </a:xfrm>
          <a:prstGeom prst="flowChartAlternateProcess">
            <a:avLst/>
          </a:prstGeom>
          <a:solidFill>
            <a:srgbClr val="FFF200"/>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2000">
                <a:latin typeface="Proxima Nova"/>
                <a:ea typeface="Proxima Nova"/>
                <a:cs typeface="Proxima Nova"/>
                <a:sym typeface="Proxima Nova"/>
              </a:rPr>
              <a:t>PLAY THE GAME</a:t>
            </a:r>
            <a:endParaRPr b="1" sz="2000">
              <a:latin typeface="Proxima Nova"/>
              <a:ea typeface="Proxima Nova"/>
              <a:cs typeface="Proxima Nova"/>
              <a:sym typeface="Proxima Nova"/>
            </a:endParaRPr>
          </a:p>
        </p:txBody>
      </p:sp>
      <p:sp>
        <p:nvSpPr>
          <p:cNvPr id="83" name="Google Shape;83;p9">
            <a:hlinkClick r:id="rId3"/>
          </p:cNvPr>
          <p:cNvSpPr/>
          <p:nvPr/>
        </p:nvSpPr>
        <p:spPr>
          <a:xfrm>
            <a:off x="2811750" y="3072450"/>
            <a:ext cx="45264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2448">
          <p15:clr>
            <a:srgbClr val="FA7B17"/>
          </p15:clr>
        </p15:guide>
        <p15:guide id="2" pos="740">
          <p15:clr>
            <a:srgbClr val="FA7B17"/>
          </p15:clr>
        </p15:guide>
        <p15:guide id="3" pos="3168">
          <p15:clr>
            <a:srgbClr val="FA7B17"/>
          </p15:clr>
        </p15:guide>
        <p15:guide id="4" pos="5634">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7">
  <p:cSld name="CUSTOM_1_1_2_1_2_4_1_1_1_2_1">
    <p:spTree>
      <p:nvGrpSpPr>
        <p:cNvPr id="84" name="Shape 84"/>
        <p:cNvGrpSpPr/>
        <p:nvPr/>
      </p:nvGrpSpPr>
      <p:grpSpPr>
        <a:xfrm>
          <a:off x="0" y="0"/>
          <a:ext cx="0" cy="0"/>
          <a:chOff x="0" y="0"/>
          <a:chExt cx="0" cy="0"/>
        </a:xfrm>
      </p:grpSpPr>
      <p:grpSp>
        <p:nvGrpSpPr>
          <p:cNvPr id="85" name="Google Shape;85;p10"/>
          <p:cNvGrpSpPr/>
          <p:nvPr/>
        </p:nvGrpSpPr>
        <p:grpSpPr>
          <a:xfrm>
            <a:off x="5211900" y="2749201"/>
            <a:ext cx="4541750" cy="4703135"/>
            <a:chOff x="5211900" y="4023350"/>
            <a:chExt cx="4541750" cy="3434700"/>
          </a:xfrm>
        </p:grpSpPr>
        <p:grpSp>
          <p:nvGrpSpPr>
            <p:cNvPr id="86" name="Google Shape;86;p10"/>
            <p:cNvGrpSpPr/>
            <p:nvPr/>
          </p:nvGrpSpPr>
          <p:grpSpPr>
            <a:xfrm>
              <a:off x="5211900" y="4038600"/>
              <a:ext cx="4541750" cy="3419450"/>
              <a:chOff x="5211900" y="4038600"/>
              <a:chExt cx="4541750" cy="3419450"/>
            </a:xfrm>
          </p:grpSpPr>
          <p:cxnSp>
            <p:nvCxnSpPr>
              <p:cNvPr id="87" name="Google Shape;87;p10"/>
              <p:cNvCxnSpPr/>
              <p:nvPr/>
            </p:nvCxnSpPr>
            <p:spPr>
              <a:xfrm flipH="1">
                <a:off x="5211900" y="4038600"/>
                <a:ext cx="4541700" cy="3414000"/>
              </a:xfrm>
              <a:prstGeom prst="straightConnector1">
                <a:avLst/>
              </a:prstGeom>
              <a:noFill/>
              <a:ln cap="flat" cmpd="sng" w="38100">
                <a:solidFill>
                  <a:srgbClr val="D8D8D8"/>
                </a:solidFill>
                <a:prstDash val="solid"/>
                <a:round/>
                <a:headEnd len="med" w="med" type="none"/>
                <a:tailEnd len="med" w="med" type="none"/>
              </a:ln>
            </p:spPr>
          </p:cxnSp>
          <p:cxnSp>
            <p:nvCxnSpPr>
              <p:cNvPr id="88" name="Google Shape;88;p10"/>
              <p:cNvCxnSpPr/>
              <p:nvPr/>
            </p:nvCxnSpPr>
            <p:spPr>
              <a:xfrm>
                <a:off x="5211950" y="4044050"/>
                <a:ext cx="4541700" cy="3414000"/>
              </a:xfrm>
              <a:prstGeom prst="straightConnector1">
                <a:avLst/>
              </a:prstGeom>
              <a:noFill/>
              <a:ln cap="flat" cmpd="sng" w="38100">
                <a:solidFill>
                  <a:srgbClr val="D8D8D8"/>
                </a:solidFill>
                <a:prstDash val="solid"/>
                <a:round/>
                <a:headEnd len="med" w="med" type="none"/>
                <a:tailEnd len="med" w="med" type="none"/>
              </a:ln>
            </p:spPr>
          </p:cxnSp>
        </p:grpSp>
        <p:sp>
          <p:nvSpPr>
            <p:cNvPr id="89" name="Google Shape;89;p10"/>
            <p:cNvSpPr/>
            <p:nvPr/>
          </p:nvSpPr>
          <p:spPr>
            <a:xfrm>
              <a:off x="5212000" y="4023350"/>
              <a:ext cx="4526400" cy="3429000"/>
            </a:xfrm>
            <a:prstGeom prst="rect">
              <a:avLst/>
            </a:prstGeom>
            <a:noFill/>
            <a:ln cap="flat" cmpd="sng" w="381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200">
                  <a:solidFill>
                    <a:schemeClr val="dk1"/>
                  </a:solidFill>
                  <a:latin typeface="Proxima Nova"/>
                  <a:ea typeface="Proxima Nova"/>
                  <a:cs typeface="Proxima Nova"/>
                  <a:sym typeface="Proxima Nova"/>
                </a:rPr>
                <a:t>PLACE PHOTO OF </a:t>
              </a:r>
              <a:br>
                <a:rPr b="1" lang="en" sz="2200">
                  <a:solidFill>
                    <a:schemeClr val="dk1"/>
                  </a:solidFill>
                  <a:latin typeface="Proxima Nova"/>
                  <a:ea typeface="Proxima Nova"/>
                  <a:cs typeface="Proxima Nova"/>
                  <a:sym typeface="Proxima Nova"/>
                </a:rPr>
              </a:br>
              <a:r>
                <a:rPr b="1" lang="en" sz="2200">
                  <a:solidFill>
                    <a:schemeClr val="dk1"/>
                  </a:solidFill>
                  <a:latin typeface="Proxima Nova"/>
                  <a:ea typeface="Proxima Nova"/>
                  <a:cs typeface="Proxima Nova"/>
                  <a:sym typeface="Proxima Nova"/>
                </a:rPr>
                <a:t>YOUR WORK HERE!</a:t>
              </a:r>
              <a:endParaRPr b="1" sz="2200">
                <a:latin typeface="Proxima Nova"/>
                <a:ea typeface="Proxima Nova"/>
                <a:cs typeface="Proxima Nova"/>
                <a:sym typeface="Proxima Nova"/>
              </a:endParaRPr>
            </a:p>
          </p:txBody>
        </p:sp>
      </p:grpSp>
      <p:sp>
        <p:nvSpPr>
          <p:cNvPr id="90" name="Google Shape;90;p10"/>
          <p:cNvSpPr txBox="1"/>
          <p:nvPr>
            <p:ph idx="1" type="body"/>
          </p:nvPr>
        </p:nvSpPr>
        <p:spPr>
          <a:xfrm>
            <a:off x="320050" y="2752199"/>
            <a:ext cx="4526400" cy="46998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91" name="Google Shape;91;p10">
            <a:hlinkClick r:id="rId2"/>
          </p:cNvPr>
          <p:cNvSpPr/>
          <p:nvPr/>
        </p:nvSpPr>
        <p:spPr>
          <a:xfrm>
            <a:off x="9098100" y="2752208"/>
            <a:ext cx="640200" cy="640200"/>
          </a:xfrm>
          <a:prstGeom prst="ellipse">
            <a:avLst/>
          </a:prstGeom>
          <a:solidFill>
            <a:srgbClr val="FFF200"/>
          </a:solidFill>
          <a:ln cap="flat" cmpd="sng" w="9525">
            <a:solidFill>
              <a:srgbClr val="FFF2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900">
                <a:latin typeface="Proxima Nova"/>
                <a:ea typeface="Proxima Nova"/>
                <a:cs typeface="Proxima Nova"/>
                <a:sym typeface="Proxima Nova"/>
              </a:rPr>
              <a:t>?</a:t>
            </a:r>
            <a:endParaRPr b="1" sz="2900">
              <a:latin typeface="Proxima Nova"/>
              <a:ea typeface="Proxima Nova"/>
              <a:cs typeface="Proxima Nova"/>
              <a:sym typeface="Proxima Nova"/>
            </a:endParaRPr>
          </a:p>
        </p:txBody>
      </p:sp>
      <p:cxnSp>
        <p:nvCxnSpPr>
          <p:cNvPr id="92" name="Google Shape;92;p10"/>
          <p:cNvCxnSpPr/>
          <p:nvPr/>
        </p:nvCxnSpPr>
        <p:spPr>
          <a:xfrm>
            <a:off x="5029150" y="1801000"/>
            <a:ext cx="0" cy="5651400"/>
          </a:xfrm>
          <a:prstGeom prst="straightConnector1">
            <a:avLst/>
          </a:prstGeom>
          <a:noFill/>
          <a:ln cap="flat" cmpd="sng" w="38100">
            <a:solidFill>
              <a:srgbClr val="38A750"/>
            </a:solidFill>
            <a:prstDash val="solid"/>
            <a:round/>
            <a:headEnd len="med" w="med" type="none"/>
            <a:tailEnd len="med" w="med" type="none"/>
          </a:ln>
        </p:spPr>
      </p:cxnSp>
      <p:sp>
        <p:nvSpPr>
          <p:cNvPr id="93" name="Google Shape;93;p10"/>
          <p:cNvSpPr txBox="1"/>
          <p:nvPr/>
        </p:nvSpPr>
        <p:spPr>
          <a:xfrm>
            <a:off x="228600" y="1828800"/>
            <a:ext cx="9509700" cy="914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solidFill>
                  <a:schemeClr val="dk1"/>
                </a:solidFill>
                <a:latin typeface="Proxima Nova Semibold"/>
                <a:ea typeface="Proxima Nova Semibold"/>
                <a:cs typeface="Proxima Nova Semibold"/>
                <a:sym typeface="Proxima Nova Semibold"/>
              </a:rPr>
              <a:t>Which</a:t>
            </a:r>
            <a:r>
              <a:rPr lang="en" sz="2200">
                <a:solidFill>
                  <a:schemeClr val="dk1"/>
                </a:solidFill>
                <a:latin typeface="Proxima Nova Semibold"/>
                <a:ea typeface="Proxima Nova Semibold"/>
                <a:cs typeface="Proxima Nova Semibold"/>
                <a:sym typeface="Proxima Nova Semibold"/>
              </a:rPr>
              <a:t> activity did you pick? Share something you learned or attach a picture of your work.</a:t>
            </a:r>
            <a:endParaRPr sz="2200">
              <a:solidFill>
                <a:schemeClr val="dk1"/>
              </a:solidFill>
              <a:latin typeface="Proxima Nova Semibold"/>
              <a:ea typeface="Proxima Nova Semibold"/>
              <a:cs typeface="Proxima Nova Semibold"/>
              <a:sym typeface="Proxima Nova Semibold"/>
            </a:endParaRPr>
          </a:p>
        </p:txBody>
      </p:sp>
      <p:sp>
        <p:nvSpPr>
          <p:cNvPr id="94" name="Google Shape;94;p10"/>
          <p:cNvSpPr txBox="1"/>
          <p:nvPr/>
        </p:nvSpPr>
        <p:spPr>
          <a:xfrm>
            <a:off x="0" y="1127760"/>
            <a:ext cx="10058400" cy="7254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38A750"/>
                </a:solidFill>
                <a:latin typeface="Proxima Nova Extrabold"/>
                <a:ea typeface="Proxima Nova Extrabold"/>
                <a:cs typeface="Proxima Nova Extrabold"/>
                <a:sym typeface="Proxima Nova Extrabold"/>
              </a:rPr>
              <a:t>6.</a:t>
            </a:r>
            <a:r>
              <a:rPr lang="en" sz="3400">
                <a:solidFill>
                  <a:srgbClr val="38A750"/>
                </a:solidFill>
                <a:latin typeface="Proxima Nova Extrabold"/>
                <a:ea typeface="Proxima Nova Extrabold"/>
                <a:cs typeface="Proxima Nova Extrabold"/>
                <a:sym typeface="Proxima Nova Extrabold"/>
              </a:rPr>
              <a:t> </a:t>
            </a:r>
            <a:r>
              <a:rPr lang="en" sz="4400">
                <a:solidFill>
                  <a:srgbClr val="38A750"/>
                </a:solidFill>
                <a:latin typeface="Proxima Nova Extrabold"/>
                <a:ea typeface="Proxima Nova Extrabold"/>
                <a:cs typeface="Proxima Nova Extrabold"/>
                <a:sym typeface="Proxima Nova Extrabold"/>
              </a:rPr>
              <a:t>Share or Show</a:t>
            </a:r>
            <a:endParaRPr sz="5400">
              <a:solidFill>
                <a:srgbClr val="38A750"/>
              </a:solidFill>
              <a:latin typeface="Proxima Nova Extrabold"/>
              <a:ea typeface="Proxima Nova Extrabold"/>
              <a:cs typeface="Proxima Nova Extrabold"/>
              <a:sym typeface="Proxima Nova Extrabold"/>
            </a:endParaRPr>
          </a:p>
        </p:txBody>
      </p:sp>
      <p:sp>
        <p:nvSpPr>
          <p:cNvPr id="95" name="Google Shape;95;p10"/>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Tree>
  </p:cSld>
  <p:clrMapOvr>
    <a:masterClrMapping/>
  </p:clrMapOvr>
  <p:extLst>
    <p:ext uri="{DCECCB84-F9BA-43D5-87BE-67443E8EF086}">
      <p15:sldGuideLst>
        <p15:guide id="1" orient="horz" pos="2448">
          <p15:clr>
            <a:srgbClr val="FA7B17"/>
          </p15:clr>
        </p15:guide>
        <p15:guide id="2" pos="740">
          <p15:clr>
            <a:srgbClr val="FA7B17"/>
          </p15:clr>
        </p15:guide>
        <p15:guide id="3" pos="3168">
          <p15:clr>
            <a:srgbClr val="FA7B17"/>
          </p15:clr>
        </p15:guide>
        <p15:guide id="4" pos="5634">
          <p15:clr>
            <a:srgbClr val="FA7B17"/>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900" cy="865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Proxima Nova"/>
              <a:buNone/>
              <a:defRPr sz="2800">
                <a:latin typeface="Proxima Nova"/>
                <a:ea typeface="Proxima Nova"/>
                <a:cs typeface="Proxima Nova"/>
                <a:sym typeface="Proxima Nova"/>
              </a:defRPr>
            </a:lvl1pPr>
            <a:lvl2pPr lvl="1">
              <a:spcBef>
                <a:spcPts val="0"/>
              </a:spcBef>
              <a:spcAft>
                <a:spcPts val="0"/>
              </a:spcAft>
              <a:buSzPts val="2800"/>
              <a:buFont typeface="Proxima Nova"/>
              <a:buNone/>
              <a:defRPr sz="2800">
                <a:latin typeface="Proxima Nova"/>
                <a:ea typeface="Proxima Nova"/>
                <a:cs typeface="Proxima Nova"/>
                <a:sym typeface="Proxima Nova"/>
              </a:defRPr>
            </a:lvl2pPr>
            <a:lvl3pPr lvl="2">
              <a:spcBef>
                <a:spcPts val="0"/>
              </a:spcBef>
              <a:spcAft>
                <a:spcPts val="0"/>
              </a:spcAft>
              <a:buSzPts val="2800"/>
              <a:buFont typeface="Proxima Nova"/>
              <a:buNone/>
              <a:defRPr sz="2800">
                <a:latin typeface="Proxima Nova"/>
                <a:ea typeface="Proxima Nova"/>
                <a:cs typeface="Proxima Nova"/>
                <a:sym typeface="Proxima Nova"/>
              </a:defRPr>
            </a:lvl3pPr>
            <a:lvl4pPr lvl="3">
              <a:spcBef>
                <a:spcPts val="0"/>
              </a:spcBef>
              <a:spcAft>
                <a:spcPts val="0"/>
              </a:spcAft>
              <a:buSzPts val="2800"/>
              <a:buFont typeface="Proxima Nova"/>
              <a:buNone/>
              <a:defRPr sz="2800">
                <a:latin typeface="Proxima Nova"/>
                <a:ea typeface="Proxima Nova"/>
                <a:cs typeface="Proxima Nova"/>
                <a:sym typeface="Proxima Nova"/>
              </a:defRPr>
            </a:lvl4pPr>
            <a:lvl5pPr lvl="4">
              <a:spcBef>
                <a:spcPts val="0"/>
              </a:spcBef>
              <a:spcAft>
                <a:spcPts val="0"/>
              </a:spcAft>
              <a:buSzPts val="2800"/>
              <a:buFont typeface="Proxima Nova"/>
              <a:buNone/>
              <a:defRPr sz="2800">
                <a:latin typeface="Proxima Nova"/>
                <a:ea typeface="Proxima Nova"/>
                <a:cs typeface="Proxima Nova"/>
                <a:sym typeface="Proxima Nova"/>
              </a:defRPr>
            </a:lvl5pPr>
            <a:lvl6pPr lvl="5">
              <a:spcBef>
                <a:spcPts val="0"/>
              </a:spcBef>
              <a:spcAft>
                <a:spcPts val="0"/>
              </a:spcAft>
              <a:buSzPts val="2800"/>
              <a:buFont typeface="Proxima Nova"/>
              <a:buNone/>
              <a:defRPr sz="2800">
                <a:latin typeface="Proxima Nova"/>
                <a:ea typeface="Proxima Nova"/>
                <a:cs typeface="Proxima Nova"/>
                <a:sym typeface="Proxima Nova"/>
              </a:defRPr>
            </a:lvl6pPr>
            <a:lvl7pPr lvl="6">
              <a:spcBef>
                <a:spcPts val="0"/>
              </a:spcBef>
              <a:spcAft>
                <a:spcPts val="0"/>
              </a:spcAft>
              <a:buSzPts val="2800"/>
              <a:buFont typeface="Proxima Nova"/>
              <a:buNone/>
              <a:defRPr sz="2800">
                <a:latin typeface="Proxima Nova"/>
                <a:ea typeface="Proxima Nova"/>
                <a:cs typeface="Proxima Nova"/>
                <a:sym typeface="Proxima Nova"/>
              </a:defRPr>
            </a:lvl7pPr>
            <a:lvl8pPr lvl="7">
              <a:spcBef>
                <a:spcPts val="0"/>
              </a:spcBef>
              <a:spcAft>
                <a:spcPts val="0"/>
              </a:spcAft>
              <a:buSzPts val="2800"/>
              <a:buFont typeface="Proxima Nova"/>
              <a:buNone/>
              <a:defRPr sz="2800">
                <a:latin typeface="Proxima Nova"/>
                <a:ea typeface="Proxima Nova"/>
                <a:cs typeface="Proxima Nova"/>
                <a:sym typeface="Proxima Nova"/>
              </a:defRPr>
            </a:lvl8pPr>
            <a:lvl9pPr lvl="8">
              <a:spcBef>
                <a:spcPts val="0"/>
              </a:spcBef>
              <a:spcAft>
                <a:spcPts val="0"/>
              </a:spcAft>
              <a:buSzPts val="2800"/>
              <a:buFont typeface="Proxima Nova"/>
              <a:buNone/>
              <a:defRPr sz="2800">
                <a:latin typeface="Proxima Nova"/>
                <a:ea typeface="Proxima Nova"/>
                <a:cs typeface="Proxima Nova"/>
                <a:sym typeface="Proxima Nova"/>
              </a:defRPr>
            </a:lvl9pPr>
          </a:lstStyle>
          <a:p/>
        </p:txBody>
      </p:sp>
      <p:sp>
        <p:nvSpPr>
          <p:cNvPr id="7" name="Google Shape;7;p1"/>
          <p:cNvSpPr txBox="1"/>
          <p:nvPr>
            <p:ph idx="1" type="body"/>
          </p:nvPr>
        </p:nvSpPr>
        <p:spPr>
          <a:xfrm>
            <a:off x="342870" y="1741518"/>
            <a:ext cx="9372900" cy="516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Font typeface="Proxima Nova"/>
              <a:buChar char="●"/>
              <a:defRPr sz="1800">
                <a:latin typeface="Proxima Nova"/>
                <a:ea typeface="Proxima Nova"/>
                <a:cs typeface="Proxima Nova"/>
                <a:sym typeface="Proxima Nova"/>
              </a:defRPr>
            </a:lvl1pPr>
            <a:lvl2pPr indent="-317500" lvl="1" marL="914400">
              <a:lnSpc>
                <a:spcPct val="115000"/>
              </a:lnSpc>
              <a:spcBef>
                <a:spcPts val="1600"/>
              </a:spcBef>
              <a:spcAft>
                <a:spcPts val="0"/>
              </a:spcAft>
              <a:buSzPts val="1400"/>
              <a:buFont typeface="Proxima Nova"/>
              <a:buChar char="○"/>
              <a:defRPr>
                <a:latin typeface="Proxima Nova"/>
                <a:ea typeface="Proxima Nova"/>
                <a:cs typeface="Proxima Nova"/>
                <a:sym typeface="Proxima Nova"/>
              </a:defRPr>
            </a:lvl2pPr>
            <a:lvl3pPr indent="-317500" lvl="2" marL="1371600">
              <a:lnSpc>
                <a:spcPct val="115000"/>
              </a:lnSpc>
              <a:spcBef>
                <a:spcPts val="1600"/>
              </a:spcBef>
              <a:spcAft>
                <a:spcPts val="0"/>
              </a:spcAft>
              <a:buSzPts val="1400"/>
              <a:buFont typeface="Proxima Nova"/>
              <a:buChar char="■"/>
              <a:defRPr>
                <a:latin typeface="Proxima Nova"/>
                <a:ea typeface="Proxima Nova"/>
                <a:cs typeface="Proxima Nova"/>
                <a:sym typeface="Proxima Nova"/>
              </a:defRPr>
            </a:lvl3pPr>
            <a:lvl4pPr indent="-317500" lvl="3" marL="1828800">
              <a:lnSpc>
                <a:spcPct val="115000"/>
              </a:lnSpc>
              <a:spcBef>
                <a:spcPts val="1600"/>
              </a:spcBef>
              <a:spcAft>
                <a:spcPts val="0"/>
              </a:spcAft>
              <a:buSzPts val="1400"/>
              <a:buFont typeface="Proxima Nova"/>
              <a:buChar char="●"/>
              <a:defRPr>
                <a:latin typeface="Proxima Nova"/>
                <a:ea typeface="Proxima Nova"/>
                <a:cs typeface="Proxima Nova"/>
                <a:sym typeface="Proxima Nova"/>
              </a:defRPr>
            </a:lvl4pPr>
            <a:lvl5pPr indent="-317500" lvl="4" marL="2286000">
              <a:lnSpc>
                <a:spcPct val="115000"/>
              </a:lnSpc>
              <a:spcBef>
                <a:spcPts val="1600"/>
              </a:spcBef>
              <a:spcAft>
                <a:spcPts val="0"/>
              </a:spcAft>
              <a:buSzPts val="1400"/>
              <a:buFont typeface="Proxima Nova"/>
              <a:buChar char="○"/>
              <a:defRPr>
                <a:latin typeface="Proxima Nova"/>
                <a:ea typeface="Proxima Nova"/>
                <a:cs typeface="Proxima Nova"/>
                <a:sym typeface="Proxima Nova"/>
              </a:defRPr>
            </a:lvl5pPr>
            <a:lvl6pPr indent="-317500" lvl="5" marL="2743200">
              <a:lnSpc>
                <a:spcPct val="115000"/>
              </a:lnSpc>
              <a:spcBef>
                <a:spcPts val="1600"/>
              </a:spcBef>
              <a:spcAft>
                <a:spcPts val="0"/>
              </a:spcAft>
              <a:buSzPts val="1400"/>
              <a:buFont typeface="Proxima Nova"/>
              <a:buChar char="■"/>
              <a:defRPr>
                <a:latin typeface="Proxima Nova"/>
                <a:ea typeface="Proxima Nova"/>
                <a:cs typeface="Proxima Nova"/>
                <a:sym typeface="Proxima Nova"/>
              </a:defRPr>
            </a:lvl6pPr>
            <a:lvl7pPr indent="-317500" lvl="6" marL="3200400">
              <a:lnSpc>
                <a:spcPct val="115000"/>
              </a:lnSpc>
              <a:spcBef>
                <a:spcPts val="1600"/>
              </a:spcBef>
              <a:spcAft>
                <a:spcPts val="0"/>
              </a:spcAft>
              <a:buSzPts val="1400"/>
              <a:buFont typeface="Proxima Nova"/>
              <a:buChar char="●"/>
              <a:defRPr>
                <a:latin typeface="Proxima Nova"/>
                <a:ea typeface="Proxima Nova"/>
                <a:cs typeface="Proxima Nova"/>
                <a:sym typeface="Proxima Nova"/>
              </a:defRPr>
            </a:lvl7pPr>
            <a:lvl8pPr indent="-317500" lvl="7" marL="3657600">
              <a:lnSpc>
                <a:spcPct val="115000"/>
              </a:lnSpc>
              <a:spcBef>
                <a:spcPts val="1600"/>
              </a:spcBef>
              <a:spcAft>
                <a:spcPts val="0"/>
              </a:spcAft>
              <a:buSzPts val="1400"/>
              <a:buFont typeface="Proxima Nova"/>
              <a:buChar char="○"/>
              <a:defRPr>
                <a:latin typeface="Proxima Nova"/>
                <a:ea typeface="Proxima Nova"/>
                <a:cs typeface="Proxima Nova"/>
                <a:sym typeface="Proxima Nova"/>
              </a:defRPr>
            </a:lvl8pPr>
            <a:lvl9pPr indent="-317500" lvl="8" marL="4114800">
              <a:lnSpc>
                <a:spcPct val="115000"/>
              </a:lnSpc>
              <a:spcBef>
                <a:spcPts val="1600"/>
              </a:spcBef>
              <a:spcAft>
                <a:spcPts val="1600"/>
              </a:spcAft>
              <a:buSzPts val="1400"/>
              <a:buFont typeface="Proxima Nova"/>
              <a:buChar char="■"/>
              <a:defRPr>
                <a:latin typeface="Proxima Nova"/>
                <a:ea typeface="Proxima Nova"/>
                <a:cs typeface="Proxima Nova"/>
                <a:sym typeface="Proxima Nova"/>
              </a:defRPr>
            </a:lvl9pPr>
          </a:lstStyle>
          <a:p/>
        </p:txBody>
      </p:sp>
      <p:sp>
        <p:nvSpPr>
          <p:cNvPr id="8" name="Google Shape;8;p1"/>
          <p:cNvSpPr txBox="1"/>
          <p:nvPr/>
        </p:nvSpPr>
        <p:spPr>
          <a:xfrm>
            <a:off x="-25400" y="7452350"/>
            <a:ext cx="10083900" cy="320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800">
                <a:latin typeface="Lato"/>
                <a:ea typeface="Lato"/>
                <a:cs typeface="Lato"/>
                <a:sym typeface="Lato"/>
              </a:rPr>
              <a:t>DYNAMATH</a:t>
            </a:r>
            <a:r>
              <a:rPr lang="en" sz="800">
                <a:latin typeface="Lato"/>
                <a:ea typeface="Lato"/>
                <a:cs typeface="Lato"/>
                <a:sym typeface="Lato"/>
              </a:rPr>
              <a:t> / LEARNING JOURNEY</a:t>
            </a:r>
            <a:endParaRPr sz="800">
              <a:latin typeface="Lato"/>
              <a:ea typeface="Lato"/>
              <a:cs typeface="Lato"/>
              <a:sym typeface="Lato"/>
            </a:endParaRPr>
          </a:p>
          <a:p>
            <a:pPr indent="0" lvl="0" marL="0" rtl="0" algn="r">
              <a:spcBef>
                <a:spcPts val="0"/>
              </a:spcBef>
              <a:spcAft>
                <a:spcPts val="0"/>
              </a:spcAft>
              <a:buNone/>
            </a:pPr>
            <a:r>
              <a:t/>
            </a:r>
            <a:endParaRPr sz="800">
              <a:latin typeface="Lato"/>
              <a:ea typeface="Lato"/>
              <a:cs typeface="Lato"/>
              <a:sym typeface="Lato"/>
            </a:endParaRPr>
          </a:p>
        </p:txBody>
      </p:sp>
      <p:sp>
        <p:nvSpPr>
          <p:cNvPr id="9" name="Google Shape;9;p1"/>
          <p:cNvSpPr txBox="1"/>
          <p:nvPr/>
        </p:nvSpPr>
        <p:spPr>
          <a:xfrm rot="-5400000">
            <a:off x="7634875" y="4864380"/>
            <a:ext cx="45720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
                <a:latin typeface="Lato"/>
                <a:ea typeface="Lato"/>
                <a:cs typeface="Lato"/>
                <a:sym typeface="Lato"/>
              </a:rPr>
              <a:t>©2022 by Scholastic Inc. All rights reserved. Permission granted to teachers and subscribers to make copies of this file to distribute to their students. Scholastic is not responsible for any edits to these materials made by educators or their students. IMAGES: Provider/Shutterstock.</a:t>
            </a:r>
            <a:endParaRPr sz="500">
              <a:latin typeface="Lato"/>
              <a:ea typeface="Lato"/>
              <a:cs typeface="Lato"/>
              <a:sym typeface="Lato"/>
            </a:endParaRPr>
          </a:p>
        </p:txBody>
      </p:sp>
      <p:pic>
        <p:nvPicPr>
          <p:cNvPr id="10" name="Google Shape;10;p1"/>
          <p:cNvPicPr preferRelativeResize="0"/>
          <p:nvPr/>
        </p:nvPicPr>
        <p:blipFill>
          <a:blip r:embed="rId1">
            <a:alphaModFix/>
          </a:blip>
          <a:stretch>
            <a:fillRect/>
          </a:stretch>
        </p:blipFill>
        <p:spPr>
          <a:xfrm>
            <a:off x="0" y="-2"/>
            <a:ext cx="10058400" cy="1060704"/>
          </a:xfrm>
          <a:prstGeom prst="rect">
            <a:avLst/>
          </a:prstGeom>
          <a:noFill/>
          <a:ln>
            <a:noFill/>
          </a:ln>
        </p:spPr>
      </p:pic>
      <p:sp>
        <p:nvSpPr>
          <p:cNvPr id="11" name="Google Shape;11;p1"/>
          <p:cNvSpPr/>
          <p:nvPr/>
        </p:nvSpPr>
        <p:spPr>
          <a:xfrm>
            <a:off x="4433800" y="7496900"/>
            <a:ext cx="1234800" cy="231000"/>
          </a:xfrm>
          <a:prstGeom prst="wedgeRoundRectCallout">
            <a:avLst>
              <a:gd fmla="val -20833" name="adj1"/>
              <a:gd fmla="val 62500" name="adj2"/>
              <a:gd fmla="val 0" name="adj3"/>
            </a:avLst>
          </a:prstGeom>
          <a:solidFill>
            <a:srgbClr val="006EB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Slides Help</a:t>
            </a:r>
            <a:endParaRPr b="1">
              <a:solidFill>
                <a:srgbClr val="FFFFFF"/>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slide" Target="/ppt/slides/slide2.xml"/><Relationship Id="rId4" Type="http://schemas.openxmlformats.org/officeDocument/2006/relationships/slide" Target="/ppt/slides/slide3.xml"/><Relationship Id="rId5" Type="http://schemas.openxmlformats.org/officeDocument/2006/relationships/slide" Target="/ppt/slides/slide4.xml"/><Relationship Id="rId6" Type="http://schemas.openxmlformats.org/officeDocument/2006/relationships/slide" Target="/ppt/slides/slide5.xml"/><Relationship Id="rId7" Type="http://schemas.openxmlformats.org/officeDocument/2006/relationships/slide" Target="/ppt/slides/slide6.xml"/><Relationship Id="rId8" Type="http://schemas.openxmlformats.org/officeDocument/2006/relationships/slide" Target="/ppt/slid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dynamath.scholastic.com/issues/2022-23/100122/Kid-Inventor-Extraordinaire.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dynamath.scholastic.com/issues/2022-23/100122/Kid-Inventor-Extraordinaire.html" TargetMode="External"/><Relationship Id="rId4" Type="http://schemas.openxmlformats.org/officeDocument/2006/relationships/hyperlink" Target="https://dynamath.scholastic.com/issues/2022-23/100122/Kid-Inventor-Extraordinaire.html?share-video=55a510172d2c47e88f056ed742e2589a" TargetMode="External"/><Relationship Id="rId5" Type="http://schemas.openxmlformats.org/officeDocument/2006/relationships/hyperlink" Target="https://support.google.com/docs/answer/9744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s://dynamath.scholastic.com/issues/2022-23/100122/Kid-Inventor-Extraordinaire.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hyperlink" Target="https://dynamath.scholastic.com/content/dam/classroom-magazines/dynamath/pages/evergreen/templates/math/DYN-SS-Ruler-6inches.pdf" TargetMode="External"/><Relationship Id="rId4" Type="http://schemas.openxmlformats.org/officeDocument/2006/relationships/hyperlink" Target="https://dynamath.scholastic.com/content/dam/classroom-magazines/dynamath/pages/evergreen/templates/math/DYN-SS-GridPaper.pdf" TargetMode="External"/><Relationship Id="rId5" Type="http://schemas.openxmlformats.org/officeDocument/2006/relationships/hyperlink" Target="https://dynamath.scholastic.com/issues/2022-23/100122/Kid-Inventor-Extraordinaire.html?share-htmlgame=/content/dam/classroom-magazines/dynamath/issues/2017-18/110117/110117-dyna-division/inde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hyperlink" Target="https://support.google.com/docs/answer/9744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3"/>
          <p:cNvSpPr txBox="1"/>
          <p:nvPr>
            <p:ph idx="1" type="body"/>
          </p:nvPr>
        </p:nvSpPr>
        <p:spPr>
          <a:xfrm>
            <a:off x="6622625" y="338325"/>
            <a:ext cx="3344400" cy="320100"/>
          </a:xfrm>
          <a:prstGeom prst="rect">
            <a:avLst/>
          </a:prstGeom>
        </p:spPr>
        <p:txBody>
          <a:bodyPr anchorCtr="0" anchor="t" bIns="91425" lIns="91425" spcFirstLastPara="1" rIns="91425" wrap="square" tIns="27425">
            <a:noAutofit/>
          </a:bodyPr>
          <a:lstStyle/>
          <a:p>
            <a:pPr indent="0" lvl="0" marL="0" rtl="0" algn="l">
              <a:spcBef>
                <a:spcPts val="0"/>
              </a:spcBef>
              <a:spcAft>
                <a:spcPts val="1600"/>
              </a:spcAft>
              <a:buNone/>
            </a:pPr>
            <a:r>
              <a:t/>
            </a:r>
            <a:endParaRPr/>
          </a:p>
        </p:txBody>
      </p:sp>
      <p:sp>
        <p:nvSpPr>
          <p:cNvPr id="119" name="Google Shape;119;p13"/>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120" name="Google Shape;120;p13">
            <a:hlinkClick action="ppaction://hlinksldjump" r:id="rId3"/>
          </p:cNvPr>
          <p:cNvSpPr/>
          <p:nvPr/>
        </p:nvSpPr>
        <p:spPr>
          <a:xfrm>
            <a:off x="358250" y="395797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a:hlinkClick action="ppaction://hlinksldjump" r:id="rId4"/>
          </p:cNvPr>
          <p:cNvSpPr/>
          <p:nvPr/>
        </p:nvSpPr>
        <p:spPr>
          <a:xfrm>
            <a:off x="358250" y="440632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a:hlinkClick action="ppaction://hlinksldjump" r:id="rId5"/>
          </p:cNvPr>
          <p:cNvSpPr/>
          <p:nvPr/>
        </p:nvSpPr>
        <p:spPr>
          <a:xfrm>
            <a:off x="358250" y="485467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a:hlinkClick action="ppaction://hlinksldjump" r:id="rId6"/>
          </p:cNvPr>
          <p:cNvSpPr/>
          <p:nvPr/>
        </p:nvSpPr>
        <p:spPr>
          <a:xfrm>
            <a:off x="358250" y="530302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a:hlinkClick action="ppaction://hlinksldjump" r:id="rId7"/>
          </p:cNvPr>
          <p:cNvSpPr/>
          <p:nvPr/>
        </p:nvSpPr>
        <p:spPr>
          <a:xfrm>
            <a:off x="358250" y="5745063"/>
            <a:ext cx="2788200" cy="585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a:hlinkClick action="ppaction://hlinksldjump" r:id="rId8"/>
          </p:cNvPr>
          <p:cNvSpPr/>
          <p:nvPr/>
        </p:nvSpPr>
        <p:spPr>
          <a:xfrm>
            <a:off x="358250" y="652882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4"/>
          <p:cNvSpPr txBox="1"/>
          <p:nvPr>
            <p:ph idx="2" type="body"/>
          </p:nvPr>
        </p:nvSpPr>
        <p:spPr>
          <a:xfrm>
            <a:off x="5211850" y="2953200"/>
            <a:ext cx="4526400" cy="1419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32" name="Google Shape;132;p14"/>
          <p:cNvSpPr txBox="1"/>
          <p:nvPr>
            <p:ph idx="1" type="body"/>
          </p:nvPr>
        </p:nvSpPr>
        <p:spPr>
          <a:xfrm>
            <a:off x="320050" y="2647300"/>
            <a:ext cx="4526400" cy="4804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33" name="Google Shape;133;p14"/>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1. THINK AND CONNECT</a:t>
            </a:r>
            <a:endParaRPr>
              <a:latin typeface="Lato"/>
              <a:ea typeface="Lato"/>
              <a:cs typeface="Lato"/>
              <a:sym typeface="Lato"/>
            </a:endParaRPr>
          </a:p>
        </p:txBody>
      </p:sp>
      <p:sp>
        <p:nvSpPr>
          <p:cNvPr id="134" name="Google Shape;134;p14">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txBox="1"/>
          <p:nvPr>
            <p:ph idx="3" type="body"/>
          </p:nvPr>
        </p:nvSpPr>
        <p:spPr>
          <a:xfrm>
            <a:off x="5211850" y="5222275"/>
            <a:ext cx="4526400" cy="2229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2. READ AND RESPOND</a:t>
            </a:r>
            <a:endParaRPr>
              <a:latin typeface="Lato"/>
              <a:ea typeface="Lato"/>
              <a:cs typeface="Lato"/>
              <a:sym typeface="Lato"/>
            </a:endParaRPr>
          </a:p>
        </p:txBody>
      </p:sp>
      <p:sp>
        <p:nvSpPr>
          <p:cNvPr id="141" name="Google Shape;141;p15"/>
          <p:cNvSpPr txBox="1"/>
          <p:nvPr>
            <p:ph idx="1" type="body"/>
          </p:nvPr>
        </p:nvSpPr>
        <p:spPr>
          <a:xfrm>
            <a:off x="320050" y="3380525"/>
            <a:ext cx="4526400" cy="407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2" name="Google Shape;142;p15"/>
          <p:cNvSpPr txBox="1"/>
          <p:nvPr>
            <p:ph idx="2" type="body"/>
          </p:nvPr>
        </p:nvSpPr>
        <p:spPr>
          <a:xfrm>
            <a:off x="5211850" y="3648600"/>
            <a:ext cx="4526400" cy="380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3" name="Google Shape;143;p15">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5">
            <a:hlinkClick r:id="rId3"/>
          </p:cNvPr>
          <p:cNvSpPr/>
          <p:nvPr/>
        </p:nvSpPr>
        <p:spPr>
          <a:xfrm>
            <a:off x="2766000" y="1861275"/>
            <a:ext cx="45264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6"/>
          <p:cNvSpPr txBox="1"/>
          <p:nvPr>
            <p:ph idx="3" type="body"/>
          </p:nvPr>
        </p:nvSpPr>
        <p:spPr>
          <a:xfrm>
            <a:off x="5212000" y="3979925"/>
            <a:ext cx="4526400" cy="1390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50" name="Google Shape;150;p16"/>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3. DO THE MATH</a:t>
            </a:r>
            <a:endParaRPr>
              <a:latin typeface="Lato"/>
              <a:ea typeface="Lato"/>
              <a:cs typeface="Lato"/>
              <a:sym typeface="Lato"/>
            </a:endParaRPr>
          </a:p>
        </p:txBody>
      </p:sp>
      <p:sp>
        <p:nvSpPr>
          <p:cNvPr id="151" name="Google Shape;151;p16"/>
          <p:cNvSpPr txBox="1"/>
          <p:nvPr>
            <p:ph idx="1" type="body"/>
          </p:nvPr>
        </p:nvSpPr>
        <p:spPr>
          <a:xfrm>
            <a:off x="320050" y="3979950"/>
            <a:ext cx="4526400" cy="1390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52" name="Google Shape;152;p16"/>
          <p:cNvSpPr txBox="1"/>
          <p:nvPr>
            <p:ph idx="2" type="body"/>
          </p:nvPr>
        </p:nvSpPr>
        <p:spPr>
          <a:xfrm>
            <a:off x="320050" y="6237375"/>
            <a:ext cx="4526400" cy="1097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53" name="Google Shape;153;p16">
            <a:hlinkClick r:id="rId3"/>
          </p:cNvPr>
          <p:cNvSpPr/>
          <p:nvPr/>
        </p:nvSpPr>
        <p:spPr>
          <a:xfrm>
            <a:off x="7265100" y="1849125"/>
            <a:ext cx="2366700" cy="44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6">
            <a:hlinkClick r:id="rId4"/>
          </p:cNvPr>
          <p:cNvSpPr/>
          <p:nvPr/>
        </p:nvSpPr>
        <p:spPr>
          <a:xfrm>
            <a:off x="2766000" y="2573813"/>
            <a:ext cx="45264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a:hlinkClick r:id="rId5"/>
          </p:cNvPr>
          <p:cNvSpPr/>
          <p:nvPr/>
        </p:nvSpPr>
        <p:spPr>
          <a:xfrm>
            <a:off x="8775275" y="5818125"/>
            <a:ext cx="640800" cy="6018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6"/>
          <p:cNvSpPr txBox="1"/>
          <p:nvPr>
            <p:ph idx="4" type="body"/>
          </p:nvPr>
        </p:nvSpPr>
        <p:spPr>
          <a:xfrm>
            <a:off x="5212000" y="6245775"/>
            <a:ext cx="4526400" cy="1097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7"/>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4. NOW YOU TRY IT</a:t>
            </a:r>
            <a:endParaRPr>
              <a:latin typeface="Lato"/>
              <a:ea typeface="Lato"/>
              <a:cs typeface="Lato"/>
              <a:sym typeface="Lato"/>
            </a:endParaRPr>
          </a:p>
        </p:txBody>
      </p:sp>
      <p:sp>
        <p:nvSpPr>
          <p:cNvPr id="163" name="Google Shape;163;p17">
            <a:hlinkClick r:id="rId3"/>
          </p:cNvPr>
          <p:cNvSpPr/>
          <p:nvPr/>
        </p:nvSpPr>
        <p:spPr>
          <a:xfrm>
            <a:off x="5387475" y="2595750"/>
            <a:ext cx="887400" cy="39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7">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8"/>
          <p:cNvSpPr txBox="1"/>
          <p:nvPr>
            <p:ph type="title"/>
          </p:nvPr>
        </p:nvSpPr>
        <p:spPr>
          <a:xfrm>
            <a:off x="0" y="7452600"/>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5. CONTINUE YOUR LEARNING</a:t>
            </a:r>
            <a:endParaRPr>
              <a:latin typeface="Lato"/>
              <a:ea typeface="Lato"/>
              <a:cs typeface="Lato"/>
              <a:sym typeface="Lato"/>
            </a:endParaRPr>
          </a:p>
        </p:txBody>
      </p:sp>
      <p:sp>
        <p:nvSpPr>
          <p:cNvPr id="170" name="Google Shape;170;p18">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8">
            <a:hlinkClick r:id="rId3"/>
          </p:cNvPr>
          <p:cNvSpPr txBox="1"/>
          <p:nvPr/>
        </p:nvSpPr>
        <p:spPr>
          <a:xfrm>
            <a:off x="6622575" y="5626175"/>
            <a:ext cx="232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72" name="Google Shape;172;p18">
            <a:hlinkClick r:id="rId4"/>
          </p:cNvPr>
          <p:cNvSpPr/>
          <p:nvPr/>
        </p:nvSpPr>
        <p:spPr>
          <a:xfrm>
            <a:off x="7016750" y="6141250"/>
            <a:ext cx="2179200" cy="2895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8">
            <a:hlinkClick r:id="rId5"/>
          </p:cNvPr>
          <p:cNvSpPr/>
          <p:nvPr/>
        </p:nvSpPr>
        <p:spPr>
          <a:xfrm>
            <a:off x="2835825" y="3115150"/>
            <a:ext cx="45264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9"/>
          <p:cNvSpPr txBox="1"/>
          <p:nvPr>
            <p:ph idx="1" type="body"/>
          </p:nvPr>
        </p:nvSpPr>
        <p:spPr>
          <a:xfrm>
            <a:off x="320050" y="2752199"/>
            <a:ext cx="4526400" cy="4699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79" name="Google Shape;179;p19">
            <a:hlinkClick r:id="rId3"/>
          </p:cNvPr>
          <p:cNvSpPr/>
          <p:nvPr/>
        </p:nvSpPr>
        <p:spPr>
          <a:xfrm>
            <a:off x="9104200" y="2796875"/>
            <a:ext cx="640800" cy="6018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6. SHARE OR SHOW</a:t>
            </a:r>
            <a:endParaRPr>
              <a:latin typeface="Lato"/>
              <a:ea typeface="Lato"/>
              <a:cs typeface="Lato"/>
              <a:sym typeface="Lato"/>
            </a:endParaRPr>
          </a:p>
        </p:txBody>
      </p:sp>
      <p:sp>
        <p:nvSpPr>
          <p:cNvPr id="181" name="Google Shape;181;p19">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A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