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Proxima Nova"/>
      <p:regular r:id="rId14"/>
      <p:bold r:id="rId15"/>
      <p:italic r:id="rId16"/>
      <p:boldItalic r:id="rId17"/>
    </p:embeddedFont>
    <p:embeddedFont>
      <p:font typeface="Lato"/>
      <p:regular r:id="rId18"/>
      <p:bold r:id="rId19"/>
      <p:italic r:id="rId20"/>
      <p:boldItalic r:id="rId21"/>
    </p:embeddedFont>
    <p:embeddedFont>
      <p:font typeface="Proxima Nova Extrabold"/>
      <p:bold r:id="rId22"/>
    </p:embeddedFont>
    <p:embeddedFont>
      <p:font typeface="Proxima Nova Semibold"/>
      <p:regular r:id="rId23"/>
      <p:bold r:id="rId24"/>
      <p:boldItalic r:id="rId25"/>
    </p:embeddedFont>
    <p:embeddedFont>
      <p:font typeface="Rubik"/>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22" Type="http://schemas.openxmlformats.org/officeDocument/2006/relationships/font" Target="fonts/ProximaNovaExtrabold-bold.fntdata"/><Relationship Id="rId21" Type="http://schemas.openxmlformats.org/officeDocument/2006/relationships/font" Target="fonts/Lato-boldItalic.fntdata"/><Relationship Id="rId24" Type="http://schemas.openxmlformats.org/officeDocument/2006/relationships/font" Target="fonts/ProximaNovaSemibold-bold.fntdata"/><Relationship Id="rId23" Type="http://schemas.openxmlformats.org/officeDocument/2006/relationships/font" Target="fonts/ProximaNova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ubik-regular.fntdata"/><Relationship Id="rId25" Type="http://schemas.openxmlformats.org/officeDocument/2006/relationships/font" Target="fonts/ProximaNovaSemibold-boldItalic.fntdata"/><Relationship Id="rId28" Type="http://schemas.openxmlformats.org/officeDocument/2006/relationships/font" Target="fonts/Rubik-italic.fntdata"/><Relationship Id="rId27" Type="http://schemas.openxmlformats.org/officeDocument/2006/relationships/font" Target="fonts/Rubik-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ubik-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19" Type="http://schemas.openxmlformats.org/officeDocument/2006/relationships/font" Target="fonts/Lato-bold.fntdata"/><Relationship Id="rId18" Type="http://schemas.openxmlformats.org/officeDocument/2006/relationships/font" Target="fonts/La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8c8a5340e0_1_26: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c8a5340e0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8c8a5340e0_1_40: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c8a5340e0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402c588c4_0_24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402c588c4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1">
  <p:cSld name="TITLE_2">
    <p:spTree>
      <p:nvGrpSpPr>
        <p:cNvPr id="11" name="Shape 11"/>
        <p:cNvGrpSpPr/>
        <p:nvPr/>
      </p:nvGrpSpPr>
      <p:grpSpPr>
        <a:xfrm>
          <a:off x="0" y="0"/>
          <a:ext cx="0" cy="0"/>
          <a:chOff x="0" y="0"/>
          <a:chExt cx="0" cy="0"/>
        </a:xfrm>
      </p:grpSpPr>
      <p:sp>
        <p:nvSpPr>
          <p:cNvPr id="12" name="Google Shape;12;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200">
                <a:solidFill>
                  <a:srgbClr val="EA2128"/>
                </a:solidFill>
                <a:latin typeface="Proxima Nova"/>
                <a:ea typeface="Proxima Nova"/>
                <a:cs typeface="Proxima Nova"/>
                <a:sym typeface="Proxima Nova"/>
              </a:rPr>
              <a:t>Teachers, read this first!</a:t>
            </a:r>
            <a:endParaRPr b="1" sz="3200">
              <a:solidFill>
                <a:srgbClr val="EA2128"/>
              </a:solidFill>
              <a:latin typeface="Proxima Nova"/>
              <a:ea typeface="Proxima Nova"/>
              <a:cs typeface="Proxima Nova"/>
              <a:sym typeface="Proxima Nova"/>
            </a:endParaRPr>
          </a:p>
          <a:p>
            <a:pPr indent="0" lvl="0" marL="0" rtl="0" algn="l">
              <a:spcBef>
                <a:spcPts val="0"/>
              </a:spcBef>
              <a:spcAft>
                <a:spcPts val="0"/>
              </a:spcAft>
              <a:buNone/>
            </a:pPr>
            <a:r>
              <a:t/>
            </a:r>
            <a:endParaRPr sz="1600">
              <a:latin typeface="Proxima Nova"/>
              <a:ea typeface="Proxima Nova"/>
              <a:cs typeface="Proxima Nova"/>
              <a:sym typeface="Proxima Nova"/>
            </a:endParaRPr>
          </a:p>
          <a:p>
            <a:pPr indent="0" lvl="0" marL="0" rtl="0" algn="l">
              <a:lnSpc>
                <a:spcPct val="100000"/>
              </a:lnSpc>
              <a:spcBef>
                <a:spcPts val="0"/>
              </a:spcBef>
              <a:spcAft>
                <a:spcPts val="0"/>
              </a:spcAft>
              <a:buNone/>
            </a:pPr>
            <a:r>
              <a:rPr lang="en" sz="1600">
                <a:solidFill>
                  <a:srgbClr val="000000"/>
                </a:solidFill>
                <a:latin typeface="Proxima Nova"/>
                <a:ea typeface="Proxima Nova"/>
                <a:cs typeface="Proxima Nova"/>
                <a:sym typeface="Proxima Nova"/>
              </a:rPr>
              <a:t>This is your copy of a </a:t>
            </a:r>
            <a:r>
              <a:rPr i="1" lang="en" sz="1600">
                <a:latin typeface="Proxima Nova"/>
                <a:ea typeface="Proxima Nova"/>
                <a:cs typeface="Proxima Nova"/>
                <a:sym typeface="Proxima Nova"/>
              </a:rPr>
              <a:t>Dyna</a:t>
            </a:r>
            <a:r>
              <a:rPr i="1" lang="en" sz="1600">
                <a:latin typeface="Proxima Nova"/>
                <a:ea typeface="Proxima Nova"/>
                <a:cs typeface="Proxima Nova"/>
                <a:sym typeface="Proxima Nova"/>
              </a:rPr>
              <a:t>Math</a:t>
            </a:r>
            <a:r>
              <a:rPr lang="en" sz="1600">
                <a:solidFill>
                  <a:srgbClr val="000000"/>
                </a:solidFill>
                <a:latin typeface="Proxima Nova"/>
                <a:ea typeface="Proxima Nova"/>
                <a:cs typeface="Proxima Nova"/>
                <a:sym typeface="Proxima Nova"/>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Proxima Nova"/>
                <a:ea typeface="Proxima Nova"/>
                <a:cs typeface="Proxima Nova"/>
                <a:sym typeface="Proxima Nova"/>
              </a:rPr>
              <a:t>Slide → Edit master.</a:t>
            </a:r>
            <a:endParaRPr b="1"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b="1" lang="en" sz="1600">
                <a:solidFill>
                  <a:srgbClr val="000000"/>
                </a:solidFill>
                <a:latin typeface="Proxima Nova"/>
                <a:ea typeface="Proxima Nova"/>
                <a:cs typeface="Proxima Nova"/>
                <a:sym typeface="Proxima Nova"/>
              </a:rPr>
              <a:t>How to Assign This Activity:</a:t>
            </a:r>
            <a:endParaRPr sz="1600">
              <a:solidFill>
                <a:srgbClr val="000000"/>
              </a:solidFill>
              <a:latin typeface="Proxima Nova"/>
              <a:ea typeface="Proxima Nova"/>
              <a:cs typeface="Proxima Nova"/>
              <a:sym typeface="Proxima Nova"/>
            </a:endParaRPr>
          </a:p>
          <a:p>
            <a:pPr indent="-330200" lvl="0" marL="457200" rtl="0" algn="l">
              <a:lnSpc>
                <a:spcPct val="100000"/>
              </a:lnSpc>
              <a:spcBef>
                <a:spcPts val="0"/>
              </a:spcBef>
              <a:spcAft>
                <a:spcPts val="0"/>
              </a:spcAft>
              <a:buClr>
                <a:srgbClr val="000000"/>
              </a:buClr>
              <a:buSzPts val="1600"/>
              <a:buFont typeface="Proxima Nova"/>
              <a:buChar char="●"/>
            </a:pPr>
            <a:r>
              <a:rPr lang="en" sz="1600">
                <a:solidFill>
                  <a:srgbClr val="000000"/>
                </a:solidFill>
                <a:latin typeface="Proxima Nova"/>
                <a:ea typeface="Proxima Nova"/>
                <a:cs typeface="Proxima Nova"/>
                <a:sym typeface="Proxima Nova"/>
              </a:rPr>
              <a:t>If you’re assigning this activity through Google Classroom, make sure to </a:t>
            </a:r>
            <a:endParaRPr sz="1600">
              <a:solidFill>
                <a:srgbClr val="000000"/>
              </a:solidFill>
              <a:latin typeface="Proxima Nova"/>
              <a:ea typeface="Proxima Nova"/>
              <a:cs typeface="Proxima Nova"/>
              <a:sym typeface="Proxima Nova"/>
            </a:endParaRPr>
          </a:p>
          <a:p>
            <a:pPr indent="0" lvl="0" marL="457200" rtl="0" algn="l">
              <a:lnSpc>
                <a:spcPct val="100000"/>
              </a:lnSpc>
              <a:spcBef>
                <a:spcPts val="0"/>
              </a:spcBef>
              <a:spcAft>
                <a:spcPts val="0"/>
              </a:spcAft>
              <a:buNone/>
            </a:pPr>
            <a:r>
              <a:rPr lang="en" sz="1600">
                <a:solidFill>
                  <a:srgbClr val="000000"/>
                </a:solidFill>
                <a:latin typeface="Proxima Nova"/>
                <a:ea typeface="Proxima Nova"/>
                <a:cs typeface="Proxima Nova"/>
                <a:sym typeface="Proxima Nova"/>
              </a:rPr>
              <a:t>select </a:t>
            </a:r>
            <a:r>
              <a:rPr b="1" lang="en" sz="1600">
                <a:solidFill>
                  <a:srgbClr val="000000"/>
                </a:solidFill>
                <a:latin typeface="Proxima Nova"/>
                <a:ea typeface="Proxima Nova"/>
                <a:cs typeface="Proxima Nova"/>
                <a:sym typeface="Proxima Nova"/>
              </a:rPr>
              <a:t>“Make a copy for each student”</a:t>
            </a:r>
            <a:r>
              <a:rPr lang="en" sz="1600">
                <a:solidFill>
                  <a:srgbClr val="000000"/>
                </a:solidFill>
                <a:latin typeface="Proxima Nova"/>
                <a:ea typeface="Proxima Nova"/>
                <a:cs typeface="Proxima Nova"/>
                <a:sym typeface="Proxima Nova"/>
              </a:rPr>
              <a:t> from the dropdown menu. </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If you’re using Microsoft Teams, you can also click </a:t>
            </a:r>
            <a:r>
              <a:rPr b="1" lang="en" sz="1600">
                <a:solidFill>
                  <a:srgbClr val="000000"/>
                </a:solidFill>
                <a:latin typeface="Proxima Nova"/>
                <a:ea typeface="Proxima Nova"/>
                <a:cs typeface="Proxima Nova"/>
                <a:sym typeface="Proxima Nova"/>
              </a:rPr>
              <a:t>File → Download →</a:t>
            </a:r>
            <a:br>
              <a:rPr b="1" lang="en" sz="1600">
                <a:solidFill>
                  <a:srgbClr val="000000"/>
                </a:solidFill>
                <a:latin typeface="Proxima Nova"/>
                <a:ea typeface="Proxima Nova"/>
                <a:cs typeface="Proxima Nova"/>
                <a:sym typeface="Proxima Nova"/>
              </a:rPr>
            </a:br>
            <a:r>
              <a:rPr b="1" lang="en" sz="1600">
                <a:solidFill>
                  <a:srgbClr val="000000"/>
                </a:solidFill>
                <a:latin typeface="Proxima Nova"/>
                <a:ea typeface="Proxima Nova"/>
                <a:cs typeface="Proxima Nova"/>
                <a:sym typeface="Proxima Nova"/>
              </a:rPr>
              <a:t> Microsoft Powerpoint</a:t>
            </a:r>
            <a:r>
              <a:rPr lang="en" sz="1600">
                <a:solidFill>
                  <a:srgbClr val="000000"/>
                </a:solidFill>
                <a:latin typeface="Proxima Nova"/>
                <a:ea typeface="Proxima Nova"/>
                <a:cs typeface="Proxima Nova"/>
                <a:sym typeface="Proxima Nova"/>
              </a:rPr>
              <a:t> for a version of this activity that you can upload to Teams.</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330200" lvl="0" marL="457200" rtl="0" algn="l">
              <a:lnSpc>
                <a:spcPct val="100000"/>
              </a:lnSpc>
              <a:spcBef>
                <a:spcPts val="0"/>
              </a:spcBef>
              <a:spcAft>
                <a:spcPts val="0"/>
              </a:spcAft>
              <a:buClr>
                <a:srgbClr val="000000"/>
              </a:buClr>
              <a:buSzPts val="1600"/>
              <a:buFont typeface="Proxima Nova"/>
              <a:buChar char="●"/>
            </a:pPr>
            <a:r>
              <a:rPr lang="en" sz="1600">
                <a:solidFill>
                  <a:srgbClr val="000000"/>
                </a:solidFill>
                <a:latin typeface="Proxima Nova"/>
                <a:ea typeface="Proxima Nova"/>
                <a:cs typeface="Proxima Nova"/>
                <a:sym typeface="Proxima Nova"/>
              </a:rPr>
              <a:t>You can also have your students make their own copies of this activity:</a:t>
            </a:r>
            <a:endParaRPr sz="1600">
              <a:solidFill>
                <a:srgbClr val="000000"/>
              </a:solidFill>
              <a:latin typeface="Proxima Nova"/>
              <a:ea typeface="Proxima Nova"/>
              <a:cs typeface="Proxima Nova"/>
              <a:sym typeface="Proxima Nova"/>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Click the </a:t>
            </a:r>
            <a:r>
              <a:rPr b="1" lang="en" sz="1600">
                <a:solidFill>
                  <a:srgbClr val="000000"/>
                </a:solidFill>
                <a:latin typeface="Proxima Nova"/>
                <a:ea typeface="Proxima Nova"/>
                <a:cs typeface="Proxima Nova"/>
                <a:sym typeface="Proxima Nova"/>
              </a:rPr>
              <a:t>Share</a:t>
            </a:r>
            <a:r>
              <a:rPr lang="en" sz="1600">
                <a:solidFill>
                  <a:srgbClr val="000000"/>
                </a:solidFill>
                <a:latin typeface="Proxima Nova"/>
                <a:ea typeface="Proxima Nova"/>
                <a:cs typeface="Proxima Nova"/>
                <a:sym typeface="Proxima Nova"/>
              </a:rPr>
              <a:t> button at the top-right</a:t>
            </a:r>
            <a:endParaRPr sz="1600">
              <a:solidFill>
                <a:srgbClr val="000000"/>
              </a:solidFill>
              <a:latin typeface="Proxima Nova"/>
              <a:ea typeface="Proxima Nova"/>
              <a:cs typeface="Proxima Nova"/>
              <a:sym typeface="Proxima Nova"/>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Click </a:t>
            </a:r>
            <a:r>
              <a:rPr b="1" lang="en" sz="1600">
                <a:solidFill>
                  <a:srgbClr val="000000"/>
                </a:solidFill>
                <a:latin typeface="Proxima Nova"/>
                <a:ea typeface="Proxima Nova"/>
                <a:cs typeface="Proxima Nova"/>
                <a:sym typeface="Proxima Nova"/>
              </a:rPr>
              <a:t>“Copy Link”</a:t>
            </a:r>
            <a:r>
              <a:rPr lang="en" sz="1600">
                <a:solidFill>
                  <a:srgbClr val="000000"/>
                </a:solidFill>
                <a:latin typeface="Proxima Nova"/>
                <a:ea typeface="Proxima Nova"/>
                <a:cs typeface="Proxima Nova"/>
                <a:sym typeface="Proxima Nova"/>
              </a:rPr>
              <a:t>, then paste the URL into an email or assignment (don’t share it yet!)</a:t>
            </a:r>
            <a:endParaRPr sz="1600">
              <a:solidFill>
                <a:srgbClr val="000000"/>
              </a:solidFill>
              <a:latin typeface="Proxima Nova"/>
              <a:ea typeface="Proxima Nova"/>
              <a:cs typeface="Proxima Nova"/>
              <a:sym typeface="Proxima Nova"/>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Proxima Nova"/>
                <a:ea typeface="Proxima Nova"/>
                <a:cs typeface="Proxima Nova"/>
                <a:sym typeface="Proxima Nova"/>
              </a:rPr>
              <a:t>At the end of the URL, change the word </a:t>
            </a:r>
            <a:r>
              <a:rPr b="1" lang="en" sz="1600">
                <a:solidFill>
                  <a:srgbClr val="000000"/>
                </a:solidFill>
                <a:latin typeface="Proxima Nova"/>
                <a:ea typeface="Proxima Nova"/>
                <a:cs typeface="Proxima Nova"/>
                <a:sym typeface="Proxima Nova"/>
              </a:rPr>
              <a:t>edit</a:t>
            </a:r>
            <a:r>
              <a:rPr lang="en" sz="1600">
                <a:solidFill>
                  <a:srgbClr val="000000"/>
                </a:solidFill>
                <a:latin typeface="Proxima Nova"/>
                <a:ea typeface="Proxima Nova"/>
                <a:cs typeface="Proxima Nova"/>
                <a:sym typeface="Proxima Nova"/>
              </a:rPr>
              <a:t> to </a:t>
            </a:r>
            <a:r>
              <a:rPr b="1" lang="en" sz="1600">
                <a:solidFill>
                  <a:srgbClr val="000000"/>
                </a:solidFill>
                <a:latin typeface="Proxima Nova"/>
                <a:ea typeface="Proxima Nova"/>
                <a:cs typeface="Proxima Nova"/>
                <a:sym typeface="Proxima Nova"/>
              </a:rPr>
              <a:t>copy</a:t>
            </a:r>
            <a:r>
              <a:rPr lang="en" sz="1600">
                <a:solidFill>
                  <a:srgbClr val="000000"/>
                </a:solidFill>
                <a:latin typeface="Proxima Nova"/>
                <a:ea typeface="Proxima Nova"/>
                <a:cs typeface="Proxima Nova"/>
                <a:sym typeface="Proxima Nova"/>
              </a:rPr>
              <a:t>, like so:</a:t>
            </a:r>
            <a:endParaRPr sz="1600">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000000"/>
              </a:solidFill>
              <a:latin typeface="Proxima Nova"/>
              <a:ea typeface="Proxima Nova"/>
              <a:cs typeface="Proxima Nova"/>
              <a:sym typeface="Proxima Nova"/>
            </a:endParaRPr>
          </a:p>
          <a:p>
            <a:pPr indent="457200" lvl="0" marL="457200" rtl="0" algn="l">
              <a:lnSpc>
                <a:spcPct val="100000"/>
              </a:lnSpc>
              <a:spcBef>
                <a:spcPts val="0"/>
              </a:spcBef>
              <a:spcAft>
                <a:spcPts val="0"/>
              </a:spcAft>
              <a:buNone/>
            </a:pPr>
            <a:r>
              <a:rPr lang="en" sz="1600" u="sng">
                <a:solidFill>
                  <a:srgbClr val="000000"/>
                </a:solidFill>
                <a:latin typeface="Proxima Nova"/>
                <a:ea typeface="Proxima Nova"/>
                <a:cs typeface="Proxima Nova"/>
                <a:sym typeface="Proxima Nova"/>
              </a:rPr>
              <a:t>https://docs.google.com/presentation/d/[. . . ]/</a:t>
            </a:r>
            <a:r>
              <a:rPr b="1" lang="en" sz="1600" u="sng">
                <a:solidFill>
                  <a:srgbClr val="000000"/>
                </a:solidFill>
                <a:highlight>
                  <a:srgbClr val="FFF200"/>
                </a:highlight>
                <a:latin typeface="Proxima Nova"/>
                <a:ea typeface="Proxima Nova"/>
                <a:cs typeface="Proxima Nova"/>
                <a:sym typeface="Proxima Nova"/>
              </a:rPr>
              <a:t>edit</a:t>
            </a:r>
            <a:r>
              <a:rPr lang="en" sz="1600" u="sng">
                <a:solidFill>
                  <a:srgbClr val="000000"/>
                </a:solidFill>
                <a:latin typeface="Proxima Nova"/>
                <a:ea typeface="Proxima Nova"/>
                <a:cs typeface="Proxima Nova"/>
                <a:sym typeface="Proxima Nova"/>
              </a:rPr>
              <a:t>?usp=sharing</a:t>
            </a:r>
            <a:endParaRPr sz="1600" u="sng">
              <a:solidFill>
                <a:srgbClr val="00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lang="en" sz="1600">
                <a:solidFill>
                  <a:srgbClr val="000000"/>
                </a:solidFill>
                <a:latin typeface="Proxima Nova"/>
                <a:ea typeface="Proxima Nova"/>
                <a:cs typeface="Proxima Nova"/>
                <a:sym typeface="Proxima Nova"/>
              </a:rPr>
              <a:t>											</a:t>
            </a:r>
            <a:r>
              <a:rPr lang="en" sz="1600">
                <a:solidFill>
                  <a:srgbClr val="222222"/>
                </a:solidFill>
                <a:highlight>
                  <a:srgbClr val="FFFFFF"/>
                </a:highlight>
                <a:latin typeface="Proxima Nova"/>
                <a:ea typeface="Proxima Nova"/>
                <a:cs typeface="Proxima Nova"/>
                <a:sym typeface="Proxima Nova"/>
              </a:rPr>
              <a:t>↓</a:t>
            </a:r>
            <a:endParaRPr sz="1600">
              <a:solidFill>
                <a:srgbClr val="000000"/>
              </a:solidFill>
              <a:latin typeface="Proxima Nova"/>
              <a:ea typeface="Proxima Nova"/>
              <a:cs typeface="Proxima Nova"/>
              <a:sym typeface="Proxima Nova"/>
            </a:endParaRPr>
          </a:p>
          <a:p>
            <a:pPr indent="457200" lvl="0" marL="457200" rtl="0" algn="l">
              <a:lnSpc>
                <a:spcPct val="100000"/>
              </a:lnSpc>
              <a:spcBef>
                <a:spcPts val="0"/>
              </a:spcBef>
              <a:spcAft>
                <a:spcPts val="0"/>
              </a:spcAft>
              <a:buNone/>
            </a:pPr>
            <a:r>
              <a:rPr lang="en" sz="1600" u="sng">
                <a:solidFill>
                  <a:srgbClr val="000000"/>
                </a:solidFill>
                <a:latin typeface="Proxima Nova"/>
                <a:ea typeface="Proxima Nova"/>
                <a:cs typeface="Proxima Nova"/>
                <a:sym typeface="Proxima Nova"/>
              </a:rPr>
              <a:t>https://docs.google.com/presentation/d/[. . . ]/</a:t>
            </a:r>
            <a:r>
              <a:rPr b="1" lang="en" sz="1600" u="sng">
                <a:solidFill>
                  <a:srgbClr val="000000"/>
                </a:solidFill>
                <a:highlight>
                  <a:srgbClr val="FFF200"/>
                </a:highlight>
                <a:latin typeface="Proxima Nova"/>
                <a:ea typeface="Proxima Nova"/>
                <a:cs typeface="Proxima Nova"/>
                <a:sym typeface="Proxima Nova"/>
              </a:rPr>
              <a:t>copy</a:t>
            </a:r>
            <a:r>
              <a:rPr lang="en" sz="1600" u="sng">
                <a:solidFill>
                  <a:srgbClr val="000000"/>
                </a:solidFill>
                <a:latin typeface="Proxima Nova"/>
                <a:ea typeface="Proxima Nova"/>
                <a:cs typeface="Proxima Nova"/>
                <a:sym typeface="Proxima Nova"/>
              </a:rPr>
              <a:t>?usp=sharing</a:t>
            </a:r>
            <a:endParaRPr sz="1600">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600">
              <a:solidFill>
                <a:srgbClr val="FF0000"/>
              </a:solidFill>
              <a:latin typeface="Proxima Nova"/>
              <a:ea typeface="Proxima Nova"/>
              <a:cs typeface="Proxima Nova"/>
              <a:sym typeface="Proxima Nova"/>
            </a:endParaRPr>
          </a:p>
          <a:p>
            <a:pPr indent="0" lvl="0" marL="0" rtl="0" algn="l">
              <a:lnSpc>
                <a:spcPct val="100000"/>
              </a:lnSpc>
              <a:spcBef>
                <a:spcPts val="0"/>
              </a:spcBef>
              <a:spcAft>
                <a:spcPts val="0"/>
              </a:spcAft>
              <a:buNone/>
            </a:pPr>
            <a:r>
              <a:rPr b="1" lang="en" sz="2600">
                <a:solidFill>
                  <a:srgbClr val="EA2128"/>
                </a:solidFill>
                <a:latin typeface="Proxima Nova"/>
                <a:ea typeface="Proxima Nova"/>
                <a:cs typeface="Proxima Nova"/>
                <a:sym typeface="Proxima Nova"/>
              </a:rPr>
              <a:t>Don’t forget: Delete this slide before sharing the activity with your students!</a:t>
            </a:r>
            <a:endParaRPr b="1" sz="2600">
              <a:solidFill>
                <a:srgbClr val="EA2128"/>
              </a:solidFill>
              <a:latin typeface="Proxima Nova"/>
              <a:ea typeface="Proxima Nova"/>
              <a:cs typeface="Proxima Nova"/>
              <a:sym typeface="Proxima Nova"/>
            </a:endParaRPr>
          </a:p>
        </p:txBody>
      </p:sp>
      <p:pic>
        <p:nvPicPr>
          <p:cNvPr id="13" name="Google Shape;13;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 name="Shape 86"/>
        <p:cNvGrpSpPr/>
        <p:nvPr/>
      </p:nvGrpSpPr>
      <p:grpSpPr>
        <a:xfrm>
          <a:off x="0" y="0"/>
          <a:ext cx="0" cy="0"/>
          <a:chOff x="0" y="0"/>
          <a:chExt cx="0" cy="0"/>
        </a:xfrm>
      </p:grpSpPr>
      <p:sp>
        <p:nvSpPr>
          <p:cNvPr id="87" name="Google Shape;87;p11"/>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8" name="Google Shape;88;p1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9" name="Shape 89"/>
        <p:cNvGrpSpPr/>
        <p:nvPr/>
      </p:nvGrpSpPr>
      <p:grpSpPr>
        <a:xfrm>
          <a:off x="0" y="0"/>
          <a:ext cx="0" cy="0"/>
          <a:chOff x="0" y="0"/>
          <a:chExt cx="0" cy="0"/>
        </a:xfrm>
      </p:grpSpPr>
      <p:sp>
        <p:nvSpPr>
          <p:cNvPr id="90" name="Google Shape;90;p12"/>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1" name="Google Shape;91;p12"/>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92" name="Google Shape;92;p12"/>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sp>
        <p:nvSpPr>
          <p:cNvPr id="94" name="Google Shape;94;p13"/>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5" name="Google Shape;95;p13"/>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6" name="Google Shape;96;p13"/>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7" name="Google Shape;97;p13"/>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8" name="Shape 98"/>
        <p:cNvGrpSpPr/>
        <p:nvPr/>
      </p:nvGrpSpPr>
      <p:grpSpPr>
        <a:xfrm>
          <a:off x="0" y="0"/>
          <a:ext cx="0" cy="0"/>
          <a:chOff x="0" y="0"/>
          <a:chExt cx="0" cy="0"/>
        </a:xfrm>
      </p:grpSpPr>
      <p:sp>
        <p:nvSpPr>
          <p:cNvPr id="99" name="Google Shape;99;p1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 name="Google Shape;100;p14"/>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1" name="Shape 101"/>
        <p:cNvGrpSpPr/>
        <p:nvPr/>
      </p:nvGrpSpPr>
      <p:grpSpPr>
        <a:xfrm>
          <a:off x="0" y="0"/>
          <a:ext cx="0" cy="0"/>
          <a:chOff x="0" y="0"/>
          <a:chExt cx="0" cy="0"/>
        </a:xfrm>
      </p:grpSpPr>
      <p:sp>
        <p:nvSpPr>
          <p:cNvPr id="102" name="Google Shape;102;p15"/>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03" name="Google Shape;103;p15"/>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104" name="Google Shape;104;p15"/>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5" name="Shape 105"/>
        <p:cNvGrpSpPr/>
        <p:nvPr/>
      </p:nvGrpSpPr>
      <p:grpSpPr>
        <a:xfrm>
          <a:off x="0" y="0"/>
          <a:ext cx="0" cy="0"/>
          <a:chOff x="0" y="0"/>
          <a:chExt cx="0" cy="0"/>
        </a:xfrm>
      </p:grpSpPr>
      <p:sp>
        <p:nvSpPr>
          <p:cNvPr id="106" name="Google Shape;106;p16"/>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7" name="Google Shape;107;p16"/>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8" name="Shape 108"/>
        <p:cNvGrpSpPr/>
        <p:nvPr/>
      </p:nvGrpSpPr>
      <p:grpSpPr>
        <a:xfrm>
          <a:off x="0" y="0"/>
          <a:ext cx="0" cy="0"/>
          <a:chOff x="0" y="0"/>
          <a:chExt cx="0" cy="0"/>
        </a:xfrm>
      </p:grpSpPr>
      <p:sp>
        <p:nvSpPr>
          <p:cNvPr id="109" name="Google Shape;109;p17"/>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11" name="Google Shape;111;p17"/>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2" name="Google Shape;112;p17"/>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13" name="Google Shape;113;p17"/>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4" name="Shape 114"/>
        <p:cNvGrpSpPr/>
        <p:nvPr/>
      </p:nvGrpSpPr>
      <p:grpSpPr>
        <a:xfrm>
          <a:off x="0" y="0"/>
          <a:ext cx="0" cy="0"/>
          <a:chOff x="0" y="0"/>
          <a:chExt cx="0" cy="0"/>
        </a:xfrm>
      </p:grpSpPr>
      <p:sp>
        <p:nvSpPr>
          <p:cNvPr id="115" name="Google Shape;115;p18"/>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16" name="Google Shape;116;p18"/>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7" name="Shape 117"/>
        <p:cNvGrpSpPr/>
        <p:nvPr/>
      </p:nvGrpSpPr>
      <p:grpSpPr>
        <a:xfrm>
          <a:off x="0" y="0"/>
          <a:ext cx="0" cy="0"/>
          <a:chOff x="0" y="0"/>
          <a:chExt cx="0" cy="0"/>
        </a:xfrm>
      </p:grpSpPr>
      <p:sp>
        <p:nvSpPr>
          <p:cNvPr id="118" name="Google Shape;118;p19"/>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9" name="Google Shape;119;p19"/>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20" name="Google Shape;120;p19"/>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 name="Shape 121"/>
        <p:cNvGrpSpPr/>
        <p:nvPr/>
      </p:nvGrpSpPr>
      <p:grpSpPr>
        <a:xfrm>
          <a:off x="0" y="0"/>
          <a:ext cx="0" cy="0"/>
          <a:chOff x="0" y="0"/>
          <a:chExt cx="0" cy="0"/>
        </a:xfrm>
      </p:grpSpPr>
      <p:sp>
        <p:nvSpPr>
          <p:cNvPr id="122" name="Google Shape;122;p2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p:cSld name="CUSTOM_2">
    <p:spTree>
      <p:nvGrpSpPr>
        <p:cNvPr id="14" name="Shape 14"/>
        <p:cNvGrpSpPr/>
        <p:nvPr/>
      </p:nvGrpSpPr>
      <p:grpSpPr>
        <a:xfrm>
          <a:off x="0" y="0"/>
          <a:ext cx="0" cy="0"/>
          <a:chOff x="0" y="0"/>
          <a:chExt cx="0" cy="0"/>
        </a:xfrm>
      </p:grpSpPr>
      <p:sp>
        <p:nvSpPr>
          <p:cNvPr id="15" name="Google Shape;15;p3"/>
          <p:cNvSpPr/>
          <p:nvPr/>
        </p:nvSpPr>
        <p:spPr>
          <a:xfrm>
            <a:off x="5733475" y="219450"/>
            <a:ext cx="4325100" cy="5478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nvSpPr>
        <p:spPr>
          <a:xfrm>
            <a:off x="5745480"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Proxima Nova"/>
                <a:ea typeface="Proxima Nova"/>
                <a:cs typeface="Proxima Nova"/>
                <a:sym typeface="Proxima Nova"/>
              </a:rPr>
              <a:t>Name:</a:t>
            </a:r>
            <a:endParaRPr b="1" sz="1800">
              <a:solidFill>
                <a:srgbClr val="FFFFFF"/>
              </a:solidFill>
              <a:latin typeface="Proxima Nova"/>
              <a:ea typeface="Proxima Nova"/>
              <a:cs typeface="Proxima Nova"/>
              <a:sym typeface="Proxima Nova"/>
            </a:endParaRPr>
          </a:p>
        </p:txBody>
      </p:sp>
      <p:sp>
        <p:nvSpPr>
          <p:cNvPr id="17" name="Google Shape;17;p3"/>
          <p:cNvSpPr txBox="1"/>
          <p:nvPr>
            <p:ph idx="1" type="body"/>
          </p:nvPr>
        </p:nvSpPr>
        <p:spPr>
          <a:xfrm>
            <a:off x="6622625" y="338325"/>
            <a:ext cx="3344400" cy="320100"/>
          </a:xfrm>
          <a:prstGeom prst="rect">
            <a:avLst/>
          </a:prstGeom>
          <a:solidFill>
            <a:schemeClr val="lt1"/>
          </a:solidFill>
          <a:ln cap="flat" cmpd="sng" w="9525">
            <a:solidFill>
              <a:srgbClr val="0054A6"/>
            </a:solidFill>
            <a:prstDash val="solid"/>
            <a:round/>
            <a:headEnd len="sm" w="sm" type="none"/>
            <a:tailEnd len="sm" w="sm" type="none"/>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8" name="Google Shape;18;p3"/>
          <p:cNvSpPr txBox="1"/>
          <p:nvPr/>
        </p:nvSpPr>
        <p:spPr>
          <a:xfrm>
            <a:off x="228600" y="1828800"/>
            <a:ext cx="9509700" cy="849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38A750"/>
                </a:solidFill>
                <a:latin typeface="Proxima Nova Extrabold"/>
                <a:ea typeface="Proxima Nova Extrabold"/>
                <a:cs typeface="Proxima Nova Extrabold"/>
                <a:sym typeface="Proxima Nova Extrabold"/>
              </a:rPr>
              <a:t>Objective: </a:t>
            </a:r>
            <a:r>
              <a:rPr lang="en" sz="2200">
                <a:solidFill>
                  <a:schemeClr val="dk1"/>
                </a:solidFill>
                <a:latin typeface="Proxima Nova"/>
                <a:ea typeface="Proxima Nova"/>
                <a:cs typeface="Proxima Nova"/>
                <a:sym typeface="Proxima Nova"/>
              </a:rPr>
              <a:t>Use number lines to calculate the elapsed time between events on an e-learning class schedule.</a:t>
            </a:r>
            <a:endParaRPr sz="2200">
              <a:solidFill>
                <a:schemeClr val="dk1"/>
              </a:solidFill>
              <a:latin typeface="Proxima Nova"/>
              <a:ea typeface="Proxima Nova"/>
              <a:cs typeface="Proxima Nova"/>
              <a:sym typeface="Proxima Nova"/>
            </a:endParaRPr>
          </a:p>
        </p:txBody>
      </p:sp>
      <p:sp>
        <p:nvSpPr>
          <p:cNvPr id="19" name="Google Shape;19;p3"/>
          <p:cNvSpPr/>
          <p:nvPr/>
        </p:nvSpPr>
        <p:spPr>
          <a:xfrm>
            <a:off x="320100" y="2834662"/>
            <a:ext cx="2849700" cy="4572000"/>
          </a:xfrm>
          <a:prstGeom prst="roundRect">
            <a:avLst>
              <a:gd fmla="val 16667" name="adj"/>
            </a:avLst>
          </a:prstGeom>
          <a:solidFill>
            <a:srgbClr val="FFFFFF"/>
          </a:solidFill>
          <a:ln cap="flat" cmpd="sng" w="38100">
            <a:solidFill>
              <a:srgbClr val="38A750"/>
            </a:solidFill>
            <a:prstDash val="solid"/>
            <a:round/>
            <a:headEnd len="sm" w="sm" type="none"/>
            <a:tailEnd len="sm" w="sm" type="none"/>
          </a:ln>
        </p:spPr>
        <p:txBody>
          <a:bodyPr anchorCtr="0" anchor="ctr" bIns="91425" lIns="0" spcFirstLastPara="1" rIns="0" wrap="square" tIns="91425">
            <a:noAutofit/>
          </a:bodyPr>
          <a:lstStyle/>
          <a:p>
            <a:pPr indent="0" lvl="0" marL="0" rtl="0" algn="l">
              <a:spcBef>
                <a:spcPts val="0"/>
              </a:spcBef>
              <a:spcAft>
                <a:spcPts val="0"/>
              </a:spcAft>
              <a:buNone/>
            </a:pPr>
            <a:r>
              <a:t/>
            </a:r>
            <a:endParaRPr b="1"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chemeClr val="dk1"/>
                </a:solidFill>
                <a:latin typeface="Proxima Nova"/>
                <a:ea typeface="Proxima Nova"/>
                <a:cs typeface="Proxima Nova"/>
                <a:sym typeface="Proxima Nova"/>
              </a:rPr>
              <a:t>Follow each step to complete this lesson.</a:t>
            </a:r>
            <a:endParaRPr b="1"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lang="en" sz="2000">
                <a:solidFill>
                  <a:srgbClr val="38A750"/>
                </a:solidFill>
                <a:latin typeface="Proxima Nova Extrabold"/>
                <a:ea typeface="Proxima Nova Extrabold"/>
                <a:cs typeface="Proxima Nova Extrabold"/>
                <a:sym typeface="Proxima Nova Extrabold"/>
              </a:rPr>
              <a:t>1.</a:t>
            </a:r>
            <a:r>
              <a:rPr b="1" lang="en" sz="2000">
                <a:solidFill>
                  <a:srgbClr val="38A750"/>
                </a:solidFill>
                <a:latin typeface="Proxima Nova"/>
                <a:ea typeface="Proxima Nova"/>
                <a:cs typeface="Proxima Nova"/>
                <a:sym typeface="Proxima Nova"/>
              </a:rPr>
              <a:t> </a:t>
            </a:r>
            <a:r>
              <a:rPr lang="en" sz="2000">
                <a:solidFill>
                  <a:schemeClr val="dk1"/>
                </a:solidFill>
                <a:latin typeface="Proxima Nova"/>
                <a:ea typeface="Proxima Nova"/>
                <a:cs typeface="Proxima Nova"/>
                <a:sym typeface="Proxima Nova"/>
              </a:rPr>
              <a:t>Think and Connect</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2. </a:t>
            </a:r>
            <a:r>
              <a:rPr lang="en" sz="2000">
                <a:solidFill>
                  <a:schemeClr val="dk1"/>
                </a:solidFill>
                <a:latin typeface="Proxima Nova"/>
                <a:ea typeface="Proxima Nova"/>
                <a:cs typeface="Proxima Nova"/>
                <a:sym typeface="Proxima Nova"/>
              </a:rPr>
              <a:t>Watch and Read</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3. </a:t>
            </a:r>
            <a:r>
              <a:rPr lang="en" sz="2000">
                <a:solidFill>
                  <a:schemeClr val="dk1"/>
                </a:solidFill>
                <a:latin typeface="Proxima Nova"/>
                <a:ea typeface="Proxima Nova"/>
                <a:cs typeface="Proxima Nova"/>
                <a:sym typeface="Proxima Nova"/>
              </a:rPr>
              <a:t>Do the Math </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4. </a:t>
            </a:r>
            <a:r>
              <a:rPr lang="en" sz="2000">
                <a:solidFill>
                  <a:schemeClr val="dk1"/>
                </a:solidFill>
                <a:latin typeface="Proxima Nova"/>
                <a:ea typeface="Proxima Nova"/>
                <a:cs typeface="Proxima Nova"/>
                <a:sym typeface="Proxima Nova"/>
              </a:rPr>
              <a:t>Now You Try It</a:t>
            </a:r>
            <a:r>
              <a:rPr b="1" lang="en" sz="2000">
                <a:solidFill>
                  <a:schemeClr val="dk1"/>
                </a:solidFill>
                <a:latin typeface="Proxima Nova"/>
                <a:ea typeface="Proxima Nova"/>
                <a:cs typeface="Proxima Nova"/>
                <a:sym typeface="Proxima Nova"/>
              </a:rPr>
              <a:t> </a:t>
            </a:r>
            <a:endParaRPr b="1"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5. </a:t>
            </a:r>
            <a:r>
              <a:rPr lang="en" sz="2000">
                <a:solidFill>
                  <a:schemeClr val="dk1"/>
                </a:solidFill>
                <a:latin typeface="Proxima Nova"/>
                <a:ea typeface="Proxima Nova"/>
                <a:cs typeface="Proxima Nova"/>
                <a:sym typeface="Proxima Nova"/>
              </a:rPr>
              <a:t>Continue Your Learning</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rPr b="1" lang="en" sz="2000">
                <a:solidFill>
                  <a:srgbClr val="38A750"/>
                </a:solidFill>
                <a:latin typeface="Proxima Nova"/>
                <a:ea typeface="Proxima Nova"/>
                <a:cs typeface="Proxima Nova"/>
                <a:sym typeface="Proxima Nova"/>
              </a:rPr>
              <a:t>6. </a:t>
            </a:r>
            <a:r>
              <a:rPr lang="en" sz="2000">
                <a:solidFill>
                  <a:schemeClr val="dk1"/>
                </a:solidFill>
                <a:latin typeface="Proxima Nova"/>
                <a:ea typeface="Proxima Nova"/>
                <a:cs typeface="Proxima Nova"/>
                <a:sym typeface="Proxima Nova"/>
              </a:rPr>
              <a:t>Share or Show</a:t>
            </a:r>
            <a:r>
              <a:rPr b="1" lang="en" sz="2000">
                <a:solidFill>
                  <a:schemeClr val="dk1"/>
                </a:solidFill>
                <a:latin typeface="Proxima Nova"/>
                <a:ea typeface="Proxima Nova"/>
                <a:cs typeface="Proxima Nova"/>
                <a:sym typeface="Proxima Nova"/>
              </a:rPr>
              <a:t>  </a:t>
            </a:r>
            <a:endParaRPr sz="2000">
              <a:solidFill>
                <a:schemeClr val="dk1"/>
              </a:solidFill>
              <a:latin typeface="Proxima Nova"/>
              <a:ea typeface="Proxima Nova"/>
              <a:cs typeface="Proxima Nova"/>
              <a:sym typeface="Proxima Nova"/>
            </a:endParaRPr>
          </a:p>
          <a:p>
            <a:pPr indent="0" lvl="0" marL="0" rtl="0" algn="l">
              <a:spcBef>
                <a:spcPts val="1200"/>
              </a:spcBef>
              <a:spcAft>
                <a:spcPts val="0"/>
              </a:spcAft>
              <a:buNone/>
            </a:pPr>
            <a:r>
              <a:t/>
            </a:r>
            <a:endParaRPr b="1" sz="2200">
              <a:solidFill>
                <a:schemeClr val="dk1"/>
              </a:solidFill>
              <a:latin typeface="Proxima Nova"/>
              <a:ea typeface="Proxima Nova"/>
              <a:cs typeface="Proxima Nova"/>
              <a:sym typeface="Proxima Nova"/>
            </a:endParaRPr>
          </a:p>
        </p:txBody>
      </p:sp>
      <p:sp>
        <p:nvSpPr>
          <p:cNvPr id="20" name="Google Shape;20;p3"/>
          <p:cNvSpPr txBox="1"/>
          <p:nvPr/>
        </p:nvSpPr>
        <p:spPr>
          <a:xfrm>
            <a:off x="0" y="1188720"/>
            <a:ext cx="10058400" cy="548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LESSON:</a:t>
            </a:r>
            <a:r>
              <a:rPr lang="en" sz="5000">
                <a:solidFill>
                  <a:srgbClr val="38A750"/>
                </a:solidFill>
                <a:latin typeface="Proxima Nova Extrabold"/>
                <a:ea typeface="Proxima Nova Extrabold"/>
                <a:cs typeface="Proxima Nova Extrabold"/>
                <a:sym typeface="Proxima Nova Extrabold"/>
              </a:rPr>
              <a:t> Home-Learning Successes</a:t>
            </a:r>
            <a:endParaRPr sz="5000">
              <a:solidFill>
                <a:srgbClr val="38A750"/>
              </a:solidFill>
              <a:latin typeface="Proxima Nova Extrabold"/>
              <a:ea typeface="Proxima Nova Extrabold"/>
              <a:cs typeface="Proxima Nova Extrabold"/>
              <a:sym typeface="Proxima Nova Extrabold"/>
            </a:endParaRPr>
          </a:p>
        </p:txBody>
      </p:sp>
      <p:sp>
        <p:nvSpPr>
          <p:cNvPr id="21" name="Google Shape;21;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22" name="Google Shape;22;p3"/>
          <p:cNvPicPr preferRelativeResize="0"/>
          <p:nvPr/>
        </p:nvPicPr>
        <p:blipFill rotWithShape="1">
          <a:blip r:embed="rId2">
            <a:alphaModFix/>
          </a:blip>
          <a:srcRect b="89" l="0" r="0" t="89"/>
          <a:stretch/>
        </p:blipFill>
        <p:spPr>
          <a:xfrm>
            <a:off x="3355848" y="2926080"/>
            <a:ext cx="6400800" cy="4270248"/>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
    <p:spTree>
      <p:nvGrpSpPr>
        <p:cNvPr id="23" name="Shape 23"/>
        <p:cNvGrpSpPr/>
        <p:nvPr/>
      </p:nvGrpSpPr>
      <p:grpSpPr>
        <a:xfrm>
          <a:off x="0" y="0"/>
          <a:ext cx="0" cy="0"/>
          <a:chOff x="0" y="0"/>
          <a:chExt cx="0" cy="0"/>
        </a:xfrm>
      </p:grpSpPr>
      <p:sp>
        <p:nvSpPr>
          <p:cNvPr id="24" name="Google Shape;24;p4"/>
          <p:cNvSpPr txBox="1"/>
          <p:nvPr/>
        </p:nvSpPr>
        <p:spPr>
          <a:xfrm>
            <a:off x="5120650" y="1828800"/>
            <a:ext cx="4709100" cy="81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2. </a:t>
            </a:r>
            <a:r>
              <a:rPr lang="en" sz="2200">
                <a:solidFill>
                  <a:schemeClr val="dk1"/>
                </a:solidFill>
                <a:latin typeface="Proxima Nova"/>
                <a:ea typeface="Proxima Nova"/>
                <a:cs typeface="Proxima Nova"/>
                <a:sym typeface="Proxima Nova"/>
              </a:rPr>
              <a:t>Why are schedules important? Explain.</a:t>
            </a:r>
            <a:endParaRPr sz="2200">
              <a:solidFill>
                <a:schemeClr val="dk1"/>
              </a:solidFill>
              <a:latin typeface="Proxima Nova"/>
              <a:ea typeface="Proxima Nova"/>
              <a:cs typeface="Proxima Nova"/>
              <a:sym typeface="Proxima Nova"/>
            </a:endParaRPr>
          </a:p>
        </p:txBody>
      </p:sp>
      <p:sp>
        <p:nvSpPr>
          <p:cNvPr id="25" name="Google Shape;25;p4"/>
          <p:cNvSpPr txBox="1"/>
          <p:nvPr/>
        </p:nvSpPr>
        <p:spPr>
          <a:xfrm>
            <a:off x="228600" y="1828801"/>
            <a:ext cx="4800600" cy="81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1. </a:t>
            </a:r>
            <a:r>
              <a:rPr lang="en" sz="2200">
                <a:solidFill>
                  <a:schemeClr val="dk1"/>
                </a:solidFill>
                <a:latin typeface="Proxima Nova"/>
                <a:ea typeface="Proxima Nova"/>
                <a:cs typeface="Proxima Nova"/>
                <a:sym typeface="Proxima Nova"/>
              </a:rPr>
              <a:t>How is virtual learning different from in-person learning?</a:t>
            </a:r>
            <a:endParaRPr sz="2200">
              <a:solidFill>
                <a:schemeClr val="dk1"/>
              </a:solidFill>
              <a:latin typeface="Proxima Nova"/>
              <a:ea typeface="Proxima Nova"/>
              <a:cs typeface="Proxima Nova"/>
              <a:sym typeface="Proxima Nova"/>
            </a:endParaRPr>
          </a:p>
        </p:txBody>
      </p:sp>
      <p:cxnSp>
        <p:nvCxnSpPr>
          <p:cNvPr id="26" name="Google Shape;26;p4"/>
          <p:cNvCxnSpPr>
            <a:endCxn id="27" idx="2"/>
          </p:cNvCxnSpPr>
          <p:nvPr/>
        </p:nvCxnSpPr>
        <p:spPr>
          <a:xfrm>
            <a:off x="5029150" y="1801000"/>
            <a:ext cx="0" cy="5651400"/>
          </a:xfrm>
          <a:prstGeom prst="straightConnector1">
            <a:avLst/>
          </a:prstGeom>
          <a:noFill/>
          <a:ln cap="flat" cmpd="sng" w="38100">
            <a:solidFill>
              <a:srgbClr val="38A750"/>
            </a:solidFill>
            <a:prstDash val="solid"/>
            <a:round/>
            <a:headEnd len="med" w="med" type="none"/>
            <a:tailEnd len="med" w="med" type="none"/>
          </a:ln>
        </p:spPr>
      </p:cxnSp>
      <p:sp>
        <p:nvSpPr>
          <p:cNvPr id="28" name="Google Shape;28;p4"/>
          <p:cNvSpPr txBox="1"/>
          <p:nvPr>
            <p:ph idx="1" type="body"/>
          </p:nvPr>
        </p:nvSpPr>
        <p:spPr>
          <a:xfrm>
            <a:off x="320050" y="2670175"/>
            <a:ext cx="4526400" cy="2663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29" name="Google Shape;29;p4"/>
          <p:cNvSpPr txBox="1"/>
          <p:nvPr>
            <p:ph idx="2" type="body"/>
          </p:nvPr>
        </p:nvSpPr>
        <p:spPr>
          <a:xfrm>
            <a:off x="5211850" y="2670235"/>
            <a:ext cx="4526400" cy="26637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0" name="Google Shape;30;p4"/>
          <p:cNvSpPr txBox="1"/>
          <p:nvPr/>
        </p:nvSpPr>
        <p:spPr>
          <a:xfrm>
            <a:off x="0" y="1127760"/>
            <a:ext cx="10058400" cy="725400"/>
          </a:xfrm>
          <a:prstGeom prst="rect">
            <a:avLst/>
          </a:prstGeom>
          <a:solidFill>
            <a:schemeClr val="lt1"/>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1. </a:t>
            </a:r>
            <a:r>
              <a:rPr lang="en" sz="4400">
                <a:solidFill>
                  <a:srgbClr val="38A750"/>
                </a:solidFill>
                <a:latin typeface="Proxima Nova Extrabold"/>
                <a:ea typeface="Proxima Nova Extrabold"/>
                <a:cs typeface="Proxima Nova Extrabold"/>
                <a:sym typeface="Proxima Nova Extrabold"/>
              </a:rPr>
              <a:t>Think and Connect</a:t>
            </a:r>
            <a:endParaRPr sz="5400">
              <a:solidFill>
                <a:srgbClr val="38A750"/>
              </a:solidFill>
              <a:latin typeface="Proxima Nova Extrabold"/>
              <a:ea typeface="Proxima Nova Extrabold"/>
              <a:cs typeface="Proxima Nova Extrabold"/>
              <a:sym typeface="Proxima Nova Extrabold"/>
            </a:endParaRPr>
          </a:p>
        </p:txBody>
      </p:sp>
      <p:sp>
        <p:nvSpPr>
          <p:cNvPr id="31" name="Google Shape;31;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2" name="Google Shape;32;p4"/>
          <p:cNvSpPr txBox="1"/>
          <p:nvPr>
            <p:ph idx="3" type="body"/>
          </p:nvPr>
        </p:nvSpPr>
        <p:spPr>
          <a:xfrm>
            <a:off x="320050" y="6150900"/>
            <a:ext cx="9418200" cy="13011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3" name="Google Shape;33;p4"/>
          <p:cNvSpPr txBox="1"/>
          <p:nvPr/>
        </p:nvSpPr>
        <p:spPr>
          <a:xfrm>
            <a:off x="228600" y="5334000"/>
            <a:ext cx="9509700" cy="816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3</a:t>
            </a:r>
            <a:r>
              <a:rPr b="1" lang="en" sz="2200">
                <a:solidFill>
                  <a:schemeClr val="dk1"/>
                </a:solidFill>
                <a:latin typeface="Proxima Nova"/>
                <a:ea typeface="Proxima Nova"/>
                <a:cs typeface="Proxima Nova"/>
                <a:sym typeface="Proxima Nova"/>
              </a:rPr>
              <a:t>. </a:t>
            </a:r>
            <a:r>
              <a:rPr lang="en" sz="2200">
                <a:solidFill>
                  <a:schemeClr val="dk1"/>
                </a:solidFill>
                <a:latin typeface="Proxima Nova"/>
                <a:ea typeface="Proxima Nova"/>
                <a:cs typeface="Proxima Nova"/>
                <a:sym typeface="Proxima Nova"/>
              </a:rPr>
              <a:t>Make a list of activities you enjoy. Record how much time you spend doing each activity.</a:t>
            </a:r>
            <a:endParaRPr sz="2200">
              <a:solidFill>
                <a:schemeClr val="dk1"/>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p:cSld name="CUSTOM_1_1_2_1_1_1_1_1">
    <p:spTree>
      <p:nvGrpSpPr>
        <p:cNvPr id="34" name="Shape 34"/>
        <p:cNvGrpSpPr/>
        <p:nvPr/>
      </p:nvGrpSpPr>
      <p:grpSpPr>
        <a:xfrm>
          <a:off x="0" y="0"/>
          <a:ext cx="0" cy="0"/>
          <a:chOff x="0" y="0"/>
          <a:chExt cx="0" cy="0"/>
        </a:xfrm>
      </p:grpSpPr>
      <p:sp>
        <p:nvSpPr>
          <p:cNvPr id="35" name="Google Shape;35;p5"/>
          <p:cNvSpPr txBox="1"/>
          <p:nvPr/>
        </p:nvSpPr>
        <p:spPr>
          <a:xfrm>
            <a:off x="228600" y="2560320"/>
            <a:ext cx="4709100" cy="1174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1. </a:t>
            </a:r>
            <a:r>
              <a:rPr lang="en" sz="2200">
                <a:solidFill>
                  <a:schemeClr val="dk1"/>
                </a:solidFill>
                <a:latin typeface="Proxima Nova"/>
                <a:ea typeface="Proxima Nova"/>
                <a:cs typeface="Proxima Nova"/>
                <a:sym typeface="Proxima Nova"/>
              </a:rPr>
              <a:t>What’s one new thing you learned while watching this video?</a:t>
            </a:r>
            <a:endParaRPr sz="2200">
              <a:solidFill>
                <a:schemeClr val="dk1"/>
              </a:solidFill>
              <a:latin typeface="Proxima Nova"/>
              <a:ea typeface="Proxima Nova"/>
              <a:cs typeface="Proxima Nova"/>
              <a:sym typeface="Proxima Nova"/>
            </a:endParaRPr>
          </a:p>
        </p:txBody>
      </p:sp>
      <p:sp>
        <p:nvSpPr>
          <p:cNvPr id="36" name="Google Shape;36;p5"/>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2</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Watch and Read</a:t>
            </a:r>
            <a:endParaRPr sz="5400">
              <a:solidFill>
                <a:srgbClr val="38A750"/>
              </a:solidFill>
              <a:latin typeface="Proxima Nova Extrabold"/>
              <a:ea typeface="Proxima Nova Extrabold"/>
              <a:cs typeface="Proxima Nova Extrabold"/>
              <a:sym typeface="Proxima Nova Extrabold"/>
            </a:endParaRPr>
          </a:p>
        </p:txBody>
      </p:sp>
      <p:sp>
        <p:nvSpPr>
          <p:cNvPr id="37" name="Google Shape;37;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8" name="Google Shape;38;p5"/>
          <p:cNvSpPr/>
          <p:nvPr/>
        </p:nvSpPr>
        <p:spPr>
          <a:xfrm>
            <a:off x="5212080" y="1981206"/>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Proxima Nova"/>
                <a:ea typeface="Proxima Nova"/>
                <a:cs typeface="Proxima Nova"/>
                <a:sym typeface="Proxima Nova"/>
              </a:rPr>
              <a:t>READ OR LISTEN TO THE ARTICLE</a:t>
            </a:r>
            <a:endParaRPr b="1" sz="2000">
              <a:solidFill>
                <a:schemeClr val="dk1"/>
              </a:solidFill>
              <a:latin typeface="Proxima Nova"/>
              <a:ea typeface="Proxima Nova"/>
              <a:cs typeface="Proxima Nova"/>
              <a:sym typeface="Proxima Nova"/>
            </a:endParaRPr>
          </a:p>
        </p:txBody>
      </p:sp>
      <p:sp>
        <p:nvSpPr>
          <p:cNvPr id="39" name="Google Shape;39;p5"/>
          <p:cNvSpPr/>
          <p:nvPr/>
        </p:nvSpPr>
        <p:spPr>
          <a:xfrm>
            <a:off x="320040" y="1984248"/>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2000">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b="1" lang="en" sz="2000">
                <a:solidFill>
                  <a:schemeClr val="dk1"/>
                </a:solidFill>
                <a:latin typeface="Proxima Nova"/>
                <a:ea typeface="Proxima Nova"/>
                <a:cs typeface="Proxima Nova"/>
                <a:sym typeface="Proxima Nova"/>
              </a:rPr>
              <a:t>WATCH THE VIDEO</a:t>
            </a:r>
            <a:endParaRPr b="1" sz="2000">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t/>
            </a:r>
            <a:endParaRPr b="1" sz="2000">
              <a:latin typeface="Proxima Nova"/>
              <a:ea typeface="Proxima Nova"/>
              <a:cs typeface="Proxima Nova"/>
              <a:sym typeface="Proxima Nova"/>
            </a:endParaRPr>
          </a:p>
        </p:txBody>
      </p:sp>
      <p:cxnSp>
        <p:nvCxnSpPr>
          <p:cNvPr id="40" name="Google Shape;40;p5"/>
          <p:cNvCxnSpPr/>
          <p:nvPr/>
        </p:nvCxnSpPr>
        <p:spPr>
          <a:xfrm>
            <a:off x="5029150" y="1801000"/>
            <a:ext cx="0" cy="5651400"/>
          </a:xfrm>
          <a:prstGeom prst="straightConnector1">
            <a:avLst/>
          </a:prstGeom>
          <a:noFill/>
          <a:ln cap="flat" cmpd="sng" w="38100">
            <a:solidFill>
              <a:srgbClr val="38A750"/>
            </a:solidFill>
            <a:prstDash val="solid"/>
            <a:round/>
            <a:headEnd len="med" w="med" type="none"/>
            <a:tailEnd len="med" w="med" type="none"/>
          </a:ln>
        </p:spPr>
      </p:cxnSp>
      <p:sp>
        <p:nvSpPr>
          <p:cNvPr id="41" name="Google Shape;41;p5"/>
          <p:cNvSpPr txBox="1"/>
          <p:nvPr>
            <p:ph idx="1" type="body"/>
          </p:nvPr>
        </p:nvSpPr>
        <p:spPr>
          <a:xfrm>
            <a:off x="320050" y="3735125"/>
            <a:ext cx="4526400" cy="3717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2" name="Google Shape;42;p5"/>
          <p:cNvSpPr txBox="1"/>
          <p:nvPr>
            <p:ph idx="2" type="body"/>
          </p:nvPr>
        </p:nvSpPr>
        <p:spPr>
          <a:xfrm>
            <a:off x="5211850" y="3735425"/>
            <a:ext cx="4526400" cy="3717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3" name="Google Shape;43;p5"/>
          <p:cNvSpPr txBox="1"/>
          <p:nvPr/>
        </p:nvSpPr>
        <p:spPr>
          <a:xfrm>
            <a:off x="5120650" y="2560325"/>
            <a:ext cx="4709100" cy="860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000000"/>
                </a:solidFill>
                <a:latin typeface="Proxima Nova"/>
                <a:ea typeface="Proxima Nova"/>
                <a:cs typeface="Proxima Nova"/>
                <a:sym typeface="Proxima Nova"/>
              </a:rPr>
              <a:t>2. </a:t>
            </a:r>
            <a:r>
              <a:rPr b="1" lang="en" sz="2200">
                <a:solidFill>
                  <a:schemeClr val="dk1"/>
                </a:solidFill>
                <a:latin typeface="Proxima Nova"/>
                <a:ea typeface="Proxima Nova"/>
                <a:cs typeface="Proxima Nova"/>
                <a:sym typeface="Proxima Nova"/>
              </a:rPr>
              <a:t>MATH TALK: </a:t>
            </a:r>
            <a:r>
              <a:rPr lang="en" sz="2200">
                <a:solidFill>
                  <a:schemeClr val="dk1"/>
                </a:solidFill>
                <a:latin typeface="Proxima Nova"/>
                <a:ea typeface="Proxima Nova"/>
                <a:cs typeface="Proxima Nova"/>
                <a:sym typeface="Proxima Nova"/>
              </a:rPr>
              <a:t>If you were in charge of a remote-learning classroom, how would you schedule the school day?</a:t>
            </a:r>
            <a:endParaRPr sz="2200">
              <a:solidFill>
                <a:srgbClr val="000000"/>
              </a:solidFill>
              <a:latin typeface="Proxima Nova"/>
              <a:ea typeface="Proxima Nova"/>
              <a:cs typeface="Proxima Nova"/>
              <a:sym typeface="Proxima Nov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4">
  <p:cSld name="CUSTOM_1_1_2_1_1_1_1_2">
    <p:spTree>
      <p:nvGrpSpPr>
        <p:cNvPr id="44" name="Shape 44"/>
        <p:cNvGrpSpPr/>
        <p:nvPr/>
      </p:nvGrpSpPr>
      <p:grpSpPr>
        <a:xfrm>
          <a:off x="0" y="0"/>
          <a:ext cx="0" cy="0"/>
          <a:chOff x="0" y="0"/>
          <a:chExt cx="0" cy="0"/>
        </a:xfrm>
      </p:grpSpPr>
      <p:sp>
        <p:nvSpPr>
          <p:cNvPr id="45" name="Google Shape;45;p6"/>
          <p:cNvSpPr txBox="1"/>
          <p:nvPr>
            <p:ph idx="1" type="body"/>
          </p:nvPr>
        </p:nvSpPr>
        <p:spPr>
          <a:xfrm>
            <a:off x="320050" y="3322320"/>
            <a:ext cx="4526400" cy="1645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6" name="Google Shape;46;p6"/>
          <p:cNvSpPr txBox="1"/>
          <p:nvPr>
            <p:ph idx="2" type="body"/>
          </p:nvPr>
        </p:nvSpPr>
        <p:spPr>
          <a:xfrm>
            <a:off x="5211850" y="3322357"/>
            <a:ext cx="4526400" cy="1645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7" name="Google Shape;47;p6"/>
          <p:cNvSpPr txBox="1"/>
          <p:nvPr>
            <p:ph idx="3" type="body"/>
          </p:nvPr>
        </p:nvSpPr>
        <p:spPr>
          <a:xfrm>
            <a:off x="320050" y="5806440"/>
            <a:ext cx="4526400" cy="1645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8" name="Google Shape;48;p6"/>
          <p:cNvSpPr txBox="1"/>
          <p:nvPr>
            <p:ph idx="4" type="body"/>
          </p:nvPr>
        </p:nvSpPr>
        <p:spPr>
          <a:xfrm>
            <a:off x="5211850" y="5806477"/>
            <a:ext cx="4526400" cy="16458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9" name="Google Shape;49;p6"/>
          <p:cNvSpPr/>
          <p:nvPr/>
        </p:nvSpPr>
        <p:spPr>
          <a:xfrm>
            <a:off x="320040" y="1162475"/>
            <a:ext cx="9418200" cy="150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3.</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Do the Math</a:t>
            </a:r>
            <a:endParaRPr sz="5400">
              <a:solidFill>
                <a:srgbClr val="38A750"/>
              </a:solidFill>
              <a:latin typeface="Proxima Nova Extrabold"/>
              <a:ea typeface="Proxima Nova Extrabold"/>
              <a:cs typeface="Proxima Nova Extrabold"/>
              <a:sym typeface="Proxima Nova Extrabold"/>
            </a:endParaRPr>
          </a:p>
        </p:txBody>
      </p:sp>
      <p:sp>
        <p:nvSpPr>
          <p:cNvPr id="51" name="Google Shape;51;p6"/>
          <p:cNvSpPr txBox="1"/>
          <p:nvPr/>
        </p:nvSpPr>
        <p:spPr>
          <a:xfrm>
            <a:off x="228600" y="2522050"/>
            <a:ext cx="4709100" cy="784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1. </a:t>
            </a:r>
            <a:r>
              <a:rPr lang="en" sz="2200">
                <a:solidFill>
                  <a:schemeClr val="dk1"/>
                </a:solidFill>
                <a:latin typeface="Proxima Nova"/>
                <a:ea typeface="Proxima Nova"/>
                <a:cs typeface="Proxima Nova"/>
                <a:sym typeface="Proxima Nova"/>
              </a:rPr>
              <a:t>Look at the clock. What time is it? How do you know?</a:t>
            </a:r>
            <a:endParaRPr sz="2200">
              <a:solidFill>
                <a:schemeClr val="dk1"/>
              </a:solidFill>
              <a:latin typeface="Proxima Nova"/>
              <a:ea typeface="Proxima Nova"/>
              <a:cs typeface="Proxima Nova"/>
              <a:sym typeface="Proxima Nova"/>
            </a:endParaRPr>
          </a:p>
        </p:txBody>
      </p:sp>
      <p:sp>
        <p:nvSpPr>
          <p:cNvPr id="52" name="Google Shape;52;p6"/>
          <p:cNvSpPr txBox="1"/>
          <p:nvPr/>
        </p:nvSpPr>
        <p:spPr>
          <a:xfrm>
            <a:off x="228600" y="4983475"/>
            <a:ext cx="4709100" cy="784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2</a:t>
            </a:r>
            <a:r>
              <a:rPr b="1" lang="en" sz="2200">
                <a:solidFill>
                  <a:schemeClr val="dk1"/>
                </a:solidFill>
                <a:latin typeface="Proxima Nova"/>
                <a:ea typeface="Proxima Nova"/>
                <a:cs typeface="Proxima Nova"/>
                <a:sym typeface="Proxima Nova"/>
              </a:rPr>
              <a:t>. </a:t>
            </a:r>
            <a:r>
              <a:rPr lang="en" sz="2200">
                <a:solidFill>
                  <a:schemeClr val="dk1"/>
                </a:solidFill>
                <a:latin typeface="Proxima Nova"/>
                <a:ea typeface="Proxima Nova"/>
                <a:cs typeface="Proxima Nova"/>
                <a:sym typeface="Proxima Nova"/>
              </a:rPr>
              <a:t>What are some ways you can express this time in words?</a:t>
            </a:r>
            <a:endParaRPr sz="2200">
              <a:solidFill>
                <a:schemeClr val="dk1"/>
              </a:solidFill>
              <a:latin typeface="Proxima Nova"/>
              <a:ea typeface="Proxima Nova"/>
              <a:cs typeface="Proxima Nova"/>
              <a:sym typeface="Proxima Nova"/>
            </a:endParaRPr>
          </a:p>
        </p:txBody>
      </p:sp>
      <p:sp>
        <p:nvSpPr>
          <p:cNvPr id="53" name="Google Shape;53;p6"/>
          <p:cNvSpPr txBox="1"/>
          <p:nvPr/>
        </p:nvSpPr>
        <p:spPr>
          <a:xfrm>
            <a:off x="5120650" y="2522050"/>
            <a:ext cx="4709100" cy="784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3.</a:t>
            </a:r>
            <a:r>
              <a:rPr b="1" lang="en" sz="2200">
                <a:solidFill>
                  <a:schemeClr val="dk1"/>
                </a:solidFill>
                <a:latin typeface="Proxima Nova"/>
                <a:ea typeface="Proxima Nova"/>
                <a:cs typeface="Proxima Nova"/>
                <a:sym typeface="Proxima Nova"/>
              </a:rPr>
              <a:t> </a:t>
            </a:r>
            <a:r>
              <a:rPr lang="en" sz="2200">
                <a:solidFill>
                  <a:schemeClr val="dk1"/>
                </a:solidFill>
                <a:latin typeface="Proxima Nova"/>
                <a:ea typeface="Proxima Nova"/>
                <a:cs typeface="Proxima Nova"/>
                <a:sym typeface="Proxima Nova"/>
              </a:rPr>
              <a:t>Look at the number line. Why did the first increment move 10 minutes?</a:t>
            </a:r>
            <a:endParaRPr sz="2200">
              <a:solidFill>
                <a:schemeClr val="dk1"/>
              </a:solidFill>
              <a:latin typeface="Proxima Nova"/>
              <a:ea typeface="Proxima Nova"/>
              <a:cs typeface="Proxima Nova"/>
              <a:sym typeface="Proxima Nova"/>
            </a:endParaRPr>
          </a:p>
        </p:txBody>
      </p:sp>
      <p:sp>
        <p:nvSpPr>
          <p:cNvPr id="54" name="Google Shape;54;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55" name="Google Shape;55;p6"/>
          <p:cNvSpPr txBox="1"/>
          <p:nvPr/>
        </p:nvSpPr>
        <p:spPr>
          <a:xfrm>
            <a:off x="5120645" y="4983475"/>
            <a:ext cx="4709100" cy="784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4</a:t>
            </a:r>
            <a:r>
              <a:rPr b="1" lang="en" sz="2200">
                <a:solidFill>
                  <a:schemeClr val="dk1"/>
                </a:solidFill>
                <a:latin typeface="Proxima Nova"/>
                <a:ea typeface="Proxima Nova"/>
                <a:cs typeface="Proxima Nova"/>
                <a:sym typeface="Proxima Nova"/>
              </a:rPr>
              <a:t>. </a:t>
            </a:r>
            <a:r>
              <a:rPr lang="en" sz="2200">
                <a:solidFill>
                  <a:schemeClr val="dk1"/>
                </a:solidFill>
                <a:latin typeface="Proxima Nova"/>
                <a:ea typeface="Proxima Nova"/>
                <a:cs typeface="Proxima Nova"/>
                <a:sym typeface="Proxima Nova"/>
              </a:rPr>
              <a:t>How would calculating elapsed time help you before or after school?</a:t>
            </a:r>
            <a:endParaRPr sz="2200">
              <a:solidFill>
                <a:schemeClr val="dk1"/>
              </a:solidFill>
              <a:latin typeface="Proxima Nova"/>
              <a:ea typeface="Proxima Nova"/>
              <a:cs typeface="Proxima Nova"/>
              <a:sym typeface="Proxima Nova"/>
            </a:endParaRPr>
          </a:p>
        </p:txBody>
      </p:sp>
      <p:cxnSp>
        <p:nvCxnSpPr>
          <p:cNvPr id="56" name="Google Shape;56;p6"/>
          <p:cNvCxnSpPr/>
          <p:nvPr/>
        </p:nvCxnSpPr>
        <p:spPr>
          <a:xfrm>
            <a:off x="5029150" y="1801000"/>
            <a:ext cx="0" cy="5651400"/>
          </a:xfrm>
          <a:prstGeom prst="straightConnector1">
            <a:avLst/>
          </a:prstGeom>
          <a:noFill/>
          <a:ln cap="flat" cmpd="sng" w="38100">
            <a:solidFill>
              <a:srgbClr val="38A750"/>
            </a:solidFill>
            <a:prstDash val="solid"/>
            <a:round/>
            <a:headEnd len="med" w="med" type="none"/>
            <a:tailEnd len="med" w="med" type="none"/>
          </a:ln>
        </p:spPr>
      </p:cxnSp>
      <p:sp>
        <p:nvSpPr>
          <p:cNvPr id="57" name="Google Shape;57;p6"/>
          <p:cNvSpPr txBox="1"/>
          <p:nvPr/>
        </p:nvSpPr>
        <p:spPr>
          <a:xfrm>
            <a:off x="228600" y="1755649"/>
            <a:ext cx="9509700" cy="852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Proxima Nova Semibold"/>
                <a:ea typeface="Proxima Nova Semibold"/>
                <a:cs typeface="Proxima Nova Semibold"/>
                <a:sym typeface="Proxima Nova Semibold"/>
              </a:rPr>
              <a:t>Read and work through the “What To Do” box. Then answer the questions below.</a:t>
            </a:r>
            <a:endParaRPr sz="2200">
              <a:solidFill>
                <a:schemeClr val="dk1"/>
              </a:solidFill>
              <a:latin typeface="Proxima Nova Semibold"/>
              <a:ea typeface="Proxima Nova Semibold"/>
              <a:cs typeface="Proxima Nova Semibold"/>
              <a:sym typeface="Proxima Nova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p:cSld name="CUSTOM_1_1_2_1_2_2_1">
    <p:spTree>
      <p:nvGrpSpPr>
        <p:cNvPr id="58" name="Shape 58"/>
        <p:cNvGrpSpPr/>
        <p:nvPr/>
      </p:nvGrpSpPr>
      <p:grpSpPr>
        <a:xfrm>
          <a:off x="0" y="0"/>
          <a:ext cx="0" cy="0"/>
          <a:chOff x="0" y="0"/>
          <a:chExt cx="0" cy="0"/>
        </a:xfrm>
      </p:grpSpPr>
      <p:sp>
        <p:nvSpPr>
          <p:cNvPr id="59" name="Google Shape;59;p7"/>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4</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Now You Try It</a:t>
            </a:r>
            <a:endParaRPr sz="4400">
              <a:solidFill>
                <a:srgbClr val="38A750"/>
              </a:solidFill>
              <a:latin typeface="Proxima Nova Extrabold"/>
              <a:ea typeface="Proxima Nova Extrabold"/>
              <a:cs typeface="Proxima Nova Extrabold"/>
              <a:sym typeface="Proxima Nova Extrabold"/>
            </a:endParaRPr>
          </a:p>
        </p:txBody>
      </p:sp>
      <p:sp>
        <p:nvSpPr>
          <p:cNvPr id="60" name="Google Shape;60;p7"/>
          <p:cNvSpPr/>
          <p:nvPr/>
        </p:nvSpPr>
        <p:spPr>
          <a:xfrm>
            <a:off x="320100" y="1917875"/>
            <a:ext cx="9418200" cy="5534400"/>
          </a:xfrm>
          <a:prstGeom prst="roundRect">
            <a:avLst>
              <a:gd fmla="val 16667" name="adj"/>
            </a:avLst>
          </a:prstGeom>
          <a:noFill/>
          <a:ln cap="flat" cmpd="sng" w="38100">
            <a:solidFill>
              <a:srgbClr val="38A75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solidFill>
                <a:srgbClr val="000000"/>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en" sz="2200">
                <a:solidFill>
                  <a:schemeClr val="dk1"/>
                </a:solidFill>
                <a:latin typeface="Proxima Nova"/>
                <a:ea typeface="Proxima Nova"/>
                <a:cs typeface="Proxima Nova"/>
                <a:sym typeface="Proxima Nova"/>
              </a:rPr>
              <a:t>Read and answer the questions in the article. Submit your answers on the answer sheet provided by your teacher. Your teacher may also assign you an additional skills sheet for more practice.   </a:t>
            </a:r>
            <a:endParaRPr b="1" sz="2200">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b="1" sz="2200">
              <a:solidFill>
                <a:schemeClr val="dk1"/>
              </a:solidFill>
              <a:latin typeface="Proxima Nova"/>
              <a:ea typeface="Proxima Nova"/>
              <a:cs typeface="Proxima Nova"/>
              <a:sym typeface="Proxima Nova"/>
            </a:endParaRPr>
          </a:p>
          <a:p>
            <a:pPr indent="0" lvl="0" marL="0" rtl="0" algn="l">
              <a:spcBef>
                <a:spcPts val="0"/>
              </a:spcBef>
              <a:spcAft>
                <a:spcPts val="0"/>
              </a:spcAft>
              <a:buNone/>
            </a:pPr>
            <a:r>
              <a:rPr b="1" lang="en" sz="2200">
                <a:solidFill>
                  <a:schemeClr val="dk1"/>
                </a:solidFill>
                <a:latin typeface="Proxima Nova"/>
                <a:ea typeface="Proxima Nova"/>
                <a:cs typeface="Proxima Nova"/>
                <a:sym typeface="Proxima Nova"/>
              </a:rPr>
              <a:t>Ask your teacher for your answer sheet!</a:t>
            </a:r>
            <a:br>
              <a:rPr b="1" lang="en" sz="2200">
                <a:solidFill>
                  <a:srgbClr val="000000"/>
                </a:solidFill>
                <a:latin typeface="Proxima Nova"/>
                <a:ea typeface="Proxima Nova"/>
                <a:cs typeface="Proxima Nova"/>
                <a:sym typeface="Proxima Nova"/>
              </a:rPr>
            </a:br>
            <a:endParaRPr sz="2200">
              <a:solidFill>
                <a:srgbClr val="000000"/>
              </a:solidFill>
              <a:latin typeface="Proxima Nova"/>
              <a:ea typeface="Proxima Nova"/>
              <a:cs typeface="Proxima Nova"/>
              <a:sym typeface="Proxima Nova"/>
            </a:endParaRPr>
          </a:p>
          <a:p>
            <a:pPr indent="0" lvl="0" marL="0" rtl="0" algn="l">
              <a:spcBef>
                <a:spcPts val="0"/>
              </a:spcBef>
              <a:spcAft>
                <a:spcPts val="0"/>
              </a:spcAft>
              <a:buNone/>
            </a:pPr>
            <a:r>
              <a:t/>
            </a:r>
            <a:endParaRPr sz="2200">
              <a:latin typeface="Proxima Nova"/>
              <a:ea typeface="Proxima Nova"/>
              <a:cs typeface="Proxima Nova"/>
              <a:sym typeface="Proxima Nova"/>
            </a:endParaRPr>
          </a:p>
          <a:p>
            <a:pPr indent="0" lvl="0" marL="0" rtl="0" algn="l">
              <a:spcBef>
                <a:spcPts val="0"/>
              </a:spcBef>
              <a:spcAft>
                <a:spcPts val="0"/>
              </a:spcAft>
              <a:buNone/>
            </a:pPr>
            <a:r>
              <a:t/>
            </a:r>
            <a:endParaRPr sz="2200">
              <a:latin typeface="Proxima Nova"/>
              <a:ea typeface="Proxima Nova"/>
              <a:cs typeface="Proxima Nova"/>
              <a:sym typeface="Proxima Nova"/>
            </a:endParaRPr>
          </a:p>
        </p:txBody>
      </p:sp>
      <p:sp>
        <p:nvSpPr>
          <p:cNvPr id="61" name="Google Shape;61;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62" name="Google Shape;62;p7"/>
          <p:cNvPicPr preferRelativeResize="0"/>
          <p:nvPr/>
        </p:nvPicPr>
        <p:blipFill>
          <a:blip r:embed="rId2">
            <a:alphaModFix/>
          </a:blip>
          <a:stretch>
            <a:fillRect/>
          </a:stretch>
        </p:blipFill>
        <p:spPr>
          <a:xfrm>
            <a:off x="5760720" y="4114800"/>
            <a:ext cx="3474720" cy="30472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p:cSld name="CUSTOM_1_1_2_1_2_4_1_1_1_2">
    <p:spTree>
      <p:nvGrpSpPr>
        <p:cNvPr id="63" name="Shape 63"/>
        <p:cNvGrpSpPr/>
        <p:nvPr/>
      </p:nvGrpSpPr>
      <p:grpSpPr>
        <a:xfrm>
          <a:off x="0" y="0"/>
          <a:ext cx="0" cy="0"/>
          <a:chOff x="0" y="0"/>
          <a:chExt cx="0" cy="0"/>
        </a:xfrm>
      </p:grpSpPr>
      <p:sp>
        <p:nvSpPr>
          <p:cNvPr id="64" name="Google Shape;64;p8"/>
          <p:cNvSpPr txBox="1"/>
          <p:nvPr/>
        </p:nvSpPr>
        <p:spPr>
          <a:xfrm>
            <a:off x="228600" y="2660874"/>
            <a:ext cx="9509700" cy="4560300"/>
          </a:xfrm>
          <a:prstGeom prst="rect">
            <a:avLst/>
          </a:prstGeom>
          <a:solidFill>
            <a:srgbClr val="FFFFFF"/>
          </a:solidFill>
          <a:ln>
            <a:noFill/>
          </a:ln>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chemeClr val="dk1"/>
              </a:buClr>
              <a:buSzPts val="2200"/>
              <a:buFont typeface="Proxima Nova"/>
              <a:buChar char="●"/>
            </a:pPr>
            <a:r>
              <a:rPr lang="en" sz="2200">
                <a:solidFill>
                  <a:schemeClr val="dk1"/>
                </a:solidFill>
                <a:latin typeface="Proxima Nova"/>
                <a:ea typeface="Proxima Nova"/>
                <a:cs typeface="Proxima Nova"/>
                <a:sym typeface="Proxima Nova"/>
              </a:rPr>
              <a:t>Play the game “Time for Pets” to practice your elapsed time skills. </a:t>
            </a:r>
            <a:endParaRPr sz="2200">
              <a:solidFill>
                <a:schemeClr val="dk1"/>
              </a:solidFill>
              <a:latin typeface="Proxima Nova"/>
              <a:ea typeface="Proxima Nova"/>
              <a:cs typeface="Proxima Nova"/>
              <a:sym typeface="Proxima Nova"/>
            </a:endParaRPr>
          </a:p>
          <a:p>
            <a:pPr indent="0" lvl="0" marL="457200" rtl="0" algn="l">
              <a:lnSpc>
                <a:spcPct val="100000"/>
              </a:lnSpc>
              <a:spcBef>
                <a:spcPts val="0"/>
              </a:spcBef>
              <a:spcAft>
                <a:spcPts val="0"/>
              </a:spcAft>
              <a:buNone/>
            </a:pPr>
            <a:r>
              <a:t/>
            </a:r>
            <a:endParaRPr sz="2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2200">
              <a:solidFill>
                <a:schemeClr val="dk1"/>
              </a:solidFill>
              <a:latin typeface="Proxima Nova"/>
              <a:ea typeface="Proxima Nova"/>
              <a:cs typeface="Proxima Nova"/>
              <a:sym typeface="Proxima Nova"/>
            </a:endParaRPr>
          </a:p>
          <a:p>
            <a:pPr indent="0" lvl="0" marL="0" rtl="0" algn="l">
              <a:lnSpc>
                <a:spcPct val="100000"/>
              </a:lnSpc>
              <a:spcBef>
                <a:spcPts val="0"/>
              </a:spcBef>
              <a:spcAft>
                <a:spcPts val="0"/>
              </a:spcAft>
              <a:buNone/>
            </a:pPr>
            <a:r>
              <a:t/>
            </a:r>
            <a:endParaRPr sz="1500">
              <a:solidFill>
                <a:schemeClr val="dk1"/>
              </a:solidFill>
              <a:latin typeface="Proxima Nova"/>
              <a:ea typeface="Proxima Nova"/>
              <a:cs typeface="Proxima Nova"/>
              <a:sym typeface="Proxima Nova"/>
            </a:endParaRPr>
          </a:p>
          <a:p>
            <a:pPr indent="-368300" lvl="0" marL="457200" rtl="0" algn="l">
              <a:spcBef>
                <a:spcPts val="0"/>
              </a:spcBef>
              <a:spcAft>
                <a:spcPts val="0"/>
              </a:spcAft>
              <a:buClr>
                <a:schemeClr val="dk1"/>
              </a:buClr>
              <a:buSzPts val="2200"/>
              <a:buFont typeface="Proxima Nova"/>
              <a:buChar char="●"/>
            </a:pPr>
            <a:r>
              <a:rPr lang="en" sz="2200">
                <a:solidFill>
                  <a:schemeClr val="dk1"/>
                </a:solidFill>
                <a:latin typeface="Proxima Nova"/>
                <a:ea typeface="Proxima Nova"/>
                <a:cs typeface="Proxima Nova"/>
                <a:sym typeface="Proxima Nova"/>
              </a:rPr>
              <a:t>Create your own daily schedule! List at least 5 defined activity blocks in your day (e.g., outdoor play: 25 minutes, art: 45 minutes). Then choose a start time and determine at what time each activity starts and ends. </a:t>
            </a:r>
            <a:endParaRPr sz="2200">
              <a:solidFill>
                <a:schemeClr val="dk1"/>
              </a:solidFill>
              <a:latin typeface="Proxima Nova"/>
              <a:ea typeface="Proxima Nova"/>
              <a:cs typeface="Proxima Nova"/>
              <a:sym typeface="Proxima Nova"/>
            </a:endParaRPr>
          </a:p>
          <a:p>
            <a:pPr indent="0" lvl="0" marL="0" rtl="0" algn="l">
              <a:spcBef>
                <a:spcPts val="0"/>
              </a:spcBef>
              <a:spcAft>
                <a:spcPts val="0"/>
              </a:spcAft>
              <a:buNone/>
            </a:pPr>
            <a:r>
              <a:t/>
            </a:r>
            <a:endParaRPr sz="2200">
              <a:solidFill>
                <a:schemeClr val="dk1"/>
              </a:solidFill>
              <a:latin typeface="Proxima Nova"/>
              <a:ea typeface="Proxima Nova"/>
              <a:cs typeface="Proxima Nova"/>
              <a:sym typeface="Proxima Nova"/>
            </a:endParaRPr>
          </a:p>
          <a:p>
            <a:pPr indent="-368300" lvl="0" marL="457200" rtl="0" algn="l">
              <a:spcBef>
                <a:spcPts val="0"/>
              </a:spcBef>
              <a:spcAft>
                <a:spcPts val="0"/>
              </a:spcAft>
              <a:buClr>
                <a:schemeClr val="dk1"/>
              </a:buClr>
              <a:buSzPts val="2200"/>
              <a:buFont typeface="Proxima Nova"/>
              <a:buChar char="●"/>
            </a:pPr>
            <a:r>
              <a:rPr lang="en" sz="2200">
                <a:solidFill>
                  <a:schemeClr val="dk1"/>
                </a:solidFill>
                <a:latin typeface="Proxima Nova"/>
                <a:ea typeface="Proxima Nova"/>
                <a:cs typeface="Proxima Nova"/>
                <a:sym typeface="Proxima Nova"/>
              </a:rPr>
              <a:t>Re-watch the video “Voices from Quarantine.” Then write a paragraph about your own experience learning from home or what you think that experience would be like. Ask a family member to help you record yourself reading your paragraph aloud. </a:t>
            </a:r>
            <a:endParaRPr sz="2200">
              <a:solidFill>
                <a:schemeClr val="dk1"/>
              </a:solidFill>
              <a:latin typeface="Proxima Nova"/>
              <a:ea typeface="Proxima Nova"/>
              <a:cs typeface="Proxima Nova"/>
              <a:sym typeface="Proxima Nova"/>
            </a:endParaRPr>
          </a:p>
        </p:txBody>
      </p:sp>
      <p:sp>
        <p:nvSpPr>
          <p:cNvPr id="65" name="Google Shape;65;p8"/>
          <p:cNvSpPr txBox="1"/>
          <p:nvPr/>
        </p:nvSpPr>
        <p:spPr>
          <a:xfrm>
            <a:off x="228600" y="1828800"/>
            <a:ext cx="95097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Proxima Nova Semibold"/>
                <a:ea typeface="Proxima Nova Semibold"/>
                <a:cs typeface="Proxima Nova Semibold"/>
                <a:sym typeface="Proxima Nova Semibold"/>
              </a:rPr>
              <a:t>Pick and complete one of the learning extensions below. Then share something you learned or attach a picture of your work on the next slide!</a:t>
            </a:r>
            <a:endParaRPr sz="2200">
              <a:solidFill>
                <a:schemeClr val="dk1"/>
              </a:solidFill>
              <a:latin typeface="Proxima Nova Semibold"/>
              <a:ea typeface="Proxima Nova Semibold"/>
              <a:cs typeface="Proxima Nova Semibold"/>
              <a:sym typeface="Proxima Nova Semibold"/>
            </a:endParaRPr>
          </a:p>
        </p:txBody>
      </p:sp>
      <p:sp>
        <p:nvSpPr>
          <p:cNvPr id="66" name="Google Shape;66;p8"/>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5. </a:t>
            </a:r>
            <a:r>
              <a:rPr lang="en" sz="4400">
                <a:solidFill>
                  <a:srgbClr val="38A750"/>
                </a:solidFill>
                <a:latin typeface="Proxima Nova Extrabold"/>
                <a:ea typeface="Proxima Nova Extrabold"/>
                <a:cs typeface="Proxima Nova Extrabold"/>
                <a:sym typeface="Proxima Nova Extrabold"/>
              </a:rPr>
              <a:t>Continue Your Learning</a:t>
            </a:r>
            <a:endParaRPr sz="5400">
              <a:solidFill>
                <a:srgbClr val="38A750"/>
              </a:solidFill>
              <a:latin typeface="Proxima Nova Extrabold"/>
              <a:ea typeface="Proxima Nova Extrabold"/>
              <a:cs typeface="Proxima Nova Extrabold"/>
              <a:sym typeface="Proxima Nova Extrabold"/>
            </a:endParaRPr>
          </a:p>
        </p:txBody>
      </p:sp>
      <p:sp>
        <p:nvSpPr>
          <p:cNvPr id="67" name="Google Shape;67;p8"/>
          <p:cNvSpPr/>
          <p:nvPr/>
        </p:nvSpPr>
        <p:spPr>
          <a:xfrm>
            <a:off x="2766000" y="6746456"/>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Proxima Nova"/>
                <a:ea typeface="Proxima Nova"/>
                <a:cs typeface="Proxima Nova"/>
                <a:sym typeface="Proxima Nova"/>
              </a:rPr>
              <a:t>WATCH THE VIDEO</a:t>
            </a:r>
            <a:endParaRPr b="1" sz="2000">
              <a:latin typeface="Proxima Nova"/>
              <a:ea typeface="Proxima Nova"/>
              <a:cs typeface="Proxima Nova"/>
              <a:sym typeface="Proxima Nova"/>
            </a:endParaRPr>
          </a:p>
        </p:txBody>
      </p:sp>
      <p:sp>
        <p:nvSpPr>
          <p:cNvPr id="68" name="Google Shape;68;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69" name="Google Shape;69;p8"/>
          <p:cNvSpPr/>
          <p:nvPr/>
        </p:nvSpPr>
        <p:spPr>
          <a:xfrm>
            <a:off x="2766000" y="3165056"/>
            <a:ext cx="4526400" cy="548700"/>
          </a:xfrm>
          <a:prstGeom prst="flowChartAlternateProcess">
            <a:avLst/>
          </a:prstGeom>
          <a:solidFill>
            <a:srgbClr val="FFF200"/>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Proxima Nova"/>
                <a:ea typeface="Proxima Nova"/>
                <a:cs typeface="Proxima Nova"/>
                <a:sym typeface="Proxima Nova"/>
              </a:rPr>
              <a:t>PLAY</a:t>
            </a:r>
            <a:r>
              <a:rPr b="1" lang="en" sz="2000">
                <a:latin typeface="Proxima Nova"/>
                <a:ea typeface="Proxima Nova"/>
                <a:cs typeface="Proxima Nova"/>
                <a:sym typeface="Proxima Nova"/>
              </a:rPr>
              <a:t> THE GAME</a:t>
            </a:r>
            <a:endParaRPr b="1" sz="2000">
              <a:latin typeface="Proxima Nova"/>
              <a:ea typeface="Proxima Nova"/>
              <a:cs typeface="Proxima Nova"/>
              <a:sym typeface="Proxima Nova"/>
            </a:endParaRPr>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7">
  <p:cSld name="CUSTOM_1_1_2_1_2_4_1_1_1_2_1">
    <p:spTree>
      <p:nvGrpSpPr>
        <p:cNvPr id="70" name="Shape 70"/>
        <p:cNvGrpSpPr/>
        <p:nvPr/>
      </p:nvGrpSpPr>
      <p:grpSpPr>
        <a:xfrm>
          <a:off x="0" y="0"/>
          <a:ext cx="0" cy="0"/>
          <a:chOff x="0" y="0"/>
          <a:chExt cx="0" cy="0"/>
        </a:xfrm>
      </p:grpSpPr>
      <p:grpSp>
        <p:nvGrpSpPr>
          <p:cNvPr id="71" name="Google Shape;71;p9"/>
          <p:cNvGrpSpPr/>
          <p:nvPr/>
        </p:nvGrpSpPr>
        <p:grpSpPr>
          <a:xfrm>
            <a:off x="5211900" y="2749201"/>
            <a:ext cx="4541750" cy="4703135"/>
            <a:chOff x="5211900" y="4023350"/>
            <a:chExt cx="4541750" cy="3434700"/>
          </a:xfrm>
        </p:grpSpPr>
        <p:grpSp>
          <p:nvGrpSpPr>
            <p:cNvPr id="72" name="Google Shape;72;p9"/>
            <p:cNvGrpSpPr/>
            <p:nvPr/>
          </p:nvGrpSpPr>
          <p:grpSpPr>
            <a:xfrm>
              <a:off x="5211900" y="4038600"/>
              <a:ext cx="4541750" cy="3419450"/>
              <a:chOff x="5211900" y="4038600"/>
              <a:chExt cx="4541750" cy="3419450"/>
            </a:xfrm>
          </p:grpSpPr>
          <p:cxnSp>
            <p:nvCxnSpPr>
              <p:cNvPr id="73" name="Google Shape;73;p9"/>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74" name="Google Shape;74;p9"/>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75" name="Google Shape;75;p9"/>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200">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b="1" lang="en" sz="2200">
                  <a:solidFill>
                    <a:schemeClr val="dk1"/>
                  </a:solidFill>
                  <a:latin typeface="Proxima Nova"/>
                  <a:ea typeface="Proxima Nova"/>
                  <a:cs typeface="Proxima Nova"/>
                  <a:sym typeface="Proxima Nova"/>
                </a:rPr>
                <a:t>PLACE A PHOTO OF </a:t>
              </a:r>
              <a:br>
                <a:rPr b="1" lang="en" sz="2200">
                  <a:solidFill>
                    <a:schemeClr val="dk1"/>
                  </a:solidFill>
                  <a:latin typeface="Proxima Nova"/>
                  <a:ea typeface="Proxima Nova"/>
                  <a:cs typeface="Proxima Nova"/>
                  <a:sym typeface="Proxima Nova"/>
                </a:rPr>
              </a:br>
              <a:r>
                <a:rPr b="1" lang="en" sz="2200">
                  <a:solidFill>
                    <a:schemeClr val="dk1"/>
                  </a:solidFill>
                  <a:latin typeface="Proxima Nova"/>
                  <a:ea typeface="Proxima Nova"/>
                  <a:cs typeface="Proxima Nova"/>
                  <a:sym typeface="Proxima Nova"/>
                </a:rPr>
                <a:t>YOUR WORK HERE!</a:t>
              </a:r>
              <a:endParaRPr b="1" sz="2200">
                <a:solidFill>
                  <a:schemeClr val="dk1"/>
                </a:solidFill>
                <a:latin typeface="Proxima Nova"/>
                <a:ea typeface="Proxima Nova"/>
                <a:cs typeface="Proxima Nova"/>
                <a:sym typeface="Proxima Nova"/>
              </a:endParaRPr>
            </a:p>
            <a:p>
              <a:pPr indent="0" lvl="0" marL="0" rtl="0" algn="ctr">
                <a:spcBef>
                  <a:spcPts val="0"/>
                </a:spcBef>
                <a:spcAft>
                  <a:spcPts val="0"/>
                </a:spcAft>
                <a:buNone/>
              </a:pPr>
              <a:r>
                <a:t/>
              </a:r>
              <a:endParaRPr b="1" sz="2200">
                <a:latin typeface="Proxima Nova"/>
                <a:ea typeface="Proxima Nova"/>
                <a:cs typeface="Proxima Nova"/>
                <a:sym typeface="Proxima Nova"/>
              </a:endParaRPr>
            </a:p>
          </p:txBody>
        </p:sp>
      </p:grpSp>
      <p:sp>
        <p:nvSpPr>
          <p:cNvPr id="76" name="Google Shape;76;p9"/>
          <p:cNvSpPr txBox="1"/>
          <p:nvPr>
            <p:ph idx="1" type="body"/>
          </p:nvPr>
        </p:nvSpPr>
        <p:spPr>
          <a:xfrm>
            <a:off x="320050" y="2752199"/>
            <a:ext cx="4526400" cy="46998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77" name="Google Shape;77;p9">
            <a:hlinkClick r:id="rId2"/>
          </p:cNvPr>
          <p:cNvSpPr/>
          <p:nvPr/>
        </p:nvSpPr>
        <p:spPr>
          <a:xfrm>
            <a:off x="9098100" y="2752208"/>
            <a:ext cx="640200" cy="640200"/>
          </a:xfrm>
          <a:prstGeom prst="ellipse">
            <a:avLst/>
          </a:prstGeom>
          <a:solidFill>
            <a:srgbClr val="FFF200"/>
          </a:solidFill>
          <a:ln cap="flat" cmpd="sng" w="9525">
            <a:solidFill>
              <a:srgbClr val="FFF2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Proxima Nova"/>
                <a:ea typeface="Proxima Nova"/>
                <a:cs typeface="Proxima Nova"/>
                <a:sym typeface="Proxima Nova"/>
              </a:rPr>
              <a:t>?</a:t>
            </a:r>
            <a:endParaRPr b="1" sz="2900">
              <a:latin typeface="Proxima Nova"/>
              <a:ea typeface="Proxima Nova"/>
              <a:cs typeface="Proxima Nova"/>
              <a:sym typeface="Proxima Nova"/>
            </a:endParaRPr>
          </a:p>
        </p:txBody>
      </p:sp>
      <p:cxnSp>
        <p:nvCxnSpPr>
          <p:cNvPr id="78" name="Google Shape;78;p9"/>
          <p:cNvCxnSpPr/>
          <p:nvPr/>
        </p:nvCxnSpPr>
        <p:spPr>
          <a:xfrm>
            <a:off x="5029150" y="1801000"/>
            <a:ext cx="0" cy="5651400"/>
          </a:xfrm>
          <a:prstGeom prst="straightConnector1">
            <a:avLst/>
          </a:prstGeom>
          <a:noFill/>
          <a:ln cap="flat" cmpd="sng" w="38100">
            <a:solidFill>
              <a:srgbClr val="38A750"/>
            </a:solidFill>
            <a:prstDash val="solid"/>
            <a:round/>
            <a:headEnd len="med" w="med" type="none"/>
            <a:tailEnd len="med" w="med" type="none"/>
          </a:ln>
        </p:spPr>
      </p:cxnSp>
      <p:sp>
        <p:nvSpPr>
          <p:cNvPr id="79" name="Google Shape;79;p9"/>
          <p:cNvSpPr txBox="1"/>
          <p:nvPr/>
        </p:nvSpPr>
        <p:spPr>
          <a:xfrm>
            <a:off x="228600" y="1828800"/>
            <a:ext cx="95097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Proxima Nova Semibold"/>
                <a:ea typeface="Proxima Nova Semibold"/>
                <a:cs typeface="Proxima Nova Semibold"/>
                <a:sym typeface="Proxima Nova Semibold"/>
              </a:rPr>
              <a:t>Which</a:t>
            </a:r>
            <a:r>
              <a:rPr lang="en" sz="2200">
                <a:solidFill>
                  <a:schemeClr val="dk1"/>
                </a:solidFill>
                <a:latin typeface="Proxima Nova Semibold"/>
                <a:ea typeface="Proxima Nova Semibold"/>
                <a:cs typeface="Proxima Nova Semibold"/>
                <a:sym typeface="Proxima Nova Semibold"/>
              </a:rPr>
              <a:t> activity did you pick? Share something you learned or attach a picture of your work.</a:t>
            </a:r>
            <a:endParaRPr sz="2200">
              <a:solidFill>
                <a:schemeClr val="dk1"/>
              </a:solidFill>
              <a:latin typeface="Proxima Nova Semibold"/>
              <a:ea typeface="Proxima Nova Semibold"/>
              <a:cs typeface="Proxima Nova Semibold"/>
              <a:sym typeface="Proxima Nova Semibold"/>
            </a:endParaRPr>
          </a:p>
        </p:txBody>
      </p:sp>
      <p:sp>
        <p:nvSpPr>
          <p:cNvPr id="80" name="Google Shape;80;p9"/>
          <p:cNvSpPr txBox="1"/>
          <p:nvPr/>
        </p:nvSpPr>
        <p:spPr>
          <a:xfrm>
            <a:off x="0" y="1127760"/>
            <a:ext cx="10058400" cy="725400"/>
          </a:xfrm>
          <a:prstGeom prst="rect">
            <a:avLst/>
          </a:prstGeom>
          <a:solidFill>
            <a:srgbClr val="FFFFFF"/>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38A750"/>
                </a:solidFill>
                <a:latin typeface="Proxima Nova Extrabold"/>
                <a:ea typeface="Proxima Nova Extrabold"/>
                <a:cs typeface="Proxima Nova Extrabold"/>
                <a:sym typeface="Proxima Nova Extrabold"/>
              </a:rPr>
              <a:t>6.</a:t>
            </a:r>
            <a:r>
              <a:rPr lang="en" sz="3400">
                <a:solidFill>
                  <a:srgbClr val="38A750"/>
                </a:solidFill>
                <a:latin typeface="Proxima Nova Extrabold"/>
                <a:ea typeface="Proxima Nova Extrabold"/>
                <a:cs typeface="Proxima Nova Extrabold"/>
                <a:sym typeface="Proxima Nova Extrabold"/>
              </a:rPr>
              <a:t> </a:t>
            </a:r>
            <a:r>
              <a:rPr lang="en" sz="4400">
                <a:solidFill>
                  <a:srgbClr val="38A750"/>
                </a:solidFill>
                <a:latin typeface="Proxima Nova Extrabold"/>
                <a:ea typeface="Proxima Nova Extrabold"/>
                <a:cs typeface="Proxima Nova Extrabold"/>
                <a:sym typeface="Proxima Nova Extrabold"/>
              </a:rPr>
              <a:t>Share or Show</a:t>
            </a:r>
            <a:endParaRPr sz="5400">
              <a:solidFill>
                <a:srgbClr val="38A750"/>
              </a:solidFill>
              <a:latin typeface="Proxima Nova Extrabold"/>
              <a:ea typeface="Proxima Nova Extrabold"/>
              <a:cs typeface="Proxima Nova Extrabold"/>
              <a:sym typeface="Proxima Nova Extrabold"/>
            </a:endParaRPr>
          </a:p>
        </p:txBody>
      </p:sp>
      <p:sp>
        <p:nvSpPr>
          <p:cNvPr id="81" name="Google Shape;81;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82" name="Shape 82"/>
        <p:cNvGrpSpPr/>
        <p:nvPr/>
      </p:nvGrpSpPr>
      <p:grpSpPr>
        <a:xfrm>
          <a:off x="0" y="0"/>
          <a:ext cx="0" cy="0"/>
          <a:chOff x="0" y="0"/>
          <a:chExt cx="0" cy="0"/>
        </a:xfrm>
      </p:grpSpPr>
      <p:sp>
        <p:nvSpPr>
          <p:cNvPr id="83" name="Google Shape;83;p10"/>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4" name="Google Shape;84;p10"/>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1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Proxima Nova"/>
              <a:buNone/>
              <a:defRPr sz="2800">
                <a:latin typeface="Proxima Nova"/>
                <a:ea typeface="Proxima Nova"/>
                <a:cs typeface="Proxima Nova"/>
                <a:sym typeface="Proxima Nova"/>
              </a:defRPr>
            </a:lvl1pPr>
            <a:lvl2pPr lvl="1">
              <a:spcBef>
                <a:spcPts val="0"/>
              </a:spcBef>
              <a:spcAft>
                <a:spcPts val="0"/>
              </a:spcAft>
              <a:buSzPts val="2800"/>
              <a:buFont typeface="Proxima Nova"/>
              <a:buNone/>
              <a:defRPr sz="2800">
                <a:latin typeface="Proxima Nova"/>
                <a:ea typeface="Proxima Nova"/>
                <a:cs typeface="Proxima Nova"/>
                <a:sym typeface="Proxima Nova"/>
              </a:defRPr>
            </a:lvl2pPr>
            <a:lvl3pPr lvl="2">
              <a:spcBef>
                <a:spcPts val="0"/>
              </a:spcBef>
              <a:spcAft>
                <a:spcPts val="0"/>
              </a:spcAft>
              <a:buSzPts val="2800"/>
              <a:buFont typeface="Proxima Nova"/>
              <a:buNone/>
              <a:defRPr sz="2800">
                <a:latin typeface="Proxima Nova"/>
                <a:ea typeface="Proxima Nova"/>
                <a:cs typeface="Proxima Nova"/>
                <a:sym typeface="Proxima Nova"/>
              </a:defRPr>
            </a:lvl3pPr>
            <a:lvl4pPr lvl="3">
              <a:spcBef>
                <a:spcPts val="0"/>
              </a:spcBef>
              <a:spcAft>
                <a:spcPts val="0"/>
              </a:spcAft>
              <a:buSzPts val="2800"/>
              <a:buFont typeface="Proxima Nova"/>
              <a:buNone/>
              <a:defRPr sz="2800">
                <a:latin typeface="Proxima Nova"/>
                <a:ea typeface="Proxima Nova"/>
                <a:cs typeface="Proxima Nova"/>
                <a:sym typeface="Proxima Nova"/>
              </a:defRPr>
            </a:lvl4pPr>
            <a:lvl5pPr lvl="4">
              <a:spcBef>
                <a:spcPts val="0"/>
              </a:spcBef>
              <a:spcAft>
                <a:spcPts val="0"/>
              </a:spcAft>
              <a:buSzPts val="2800"/>
              <a:buFont typeface="Proxima Nova"/>
              <a:buNone/>
              <a:defRPr sz="2800">
                <a:latin typeface="Proxima Nova"/>
                <a:ea typeface="Proxima Nova"/>
                <a:cs typeface="Proxima Nova"/>
                <a:sym typeface="Proxima Nova"/>
              </a:defRPr>
            </a:lvl5pPr>
            <a:lvl6pPr lvl="5">
              <a:spcBef>
                <a:spcPts val="0"/>
              </a:spcBef>
              <a:spcAft>
                <a:spcPts val="0"/>
              </a:spcAft>
              <a:buSzPts val="2800"/>
              <a:buFont typeface="Proxima Nova"/>
              <a:buNone/>
              <a:defRPr sz="2800">
                <a:latin typeface="Proxima Nova"/>
                <a:ea typeface="Proxima Nova"/>
                <a:cs typeface="Proxima Nova"/>
                <a:sym typeface="Proxima Nova"/>
              </a:defRPr>
            </a:lvl6pPr>
            <a:lvl7pPr lvl="6">
              <a:spcBef>
                <a:spcPts val="0"/>
              </a:spcBef>
              <a:spcAft>
                <a:spcPts val="0"/>
              </a:spcAft>
              <a:buSzPts val="2800"/>
              <a:buFont typeface="Proxima Nova"/>
              <a:buNone/>
              <a:defRPr sz="2800">
                <a:latin typeface="Proxima Nova"/>
                <a:ea typeface="Proxima Nova"/>
                <a:cs typeface="Proxima Nova"/>
                <a:sym typeface="Proxima Nova"/>
              </a:defRPr>
            </a:lvl7pPr>
            <a:lvl8pPr lvl="7">
              <a:spcBef>
                <a:spcPts val="0"/>
              </a:spcBef>
              <a:spcAft>
                <a:spcPts val="0"/>
              </a:spcAft>
              <a:buSzPts val="2800"/>
              <a:buFont typeface="Proxima Nova"/>
              <a:buNone/>
              <a:defRPr sz="2800">
                <a:latin typeface="Proxima Nova"/>
                <a:ea typeface="Proxima Nova"/>
                <a:cs typeface="Proxima Nova"/>
                <a:sym typeface="Proxima Nova"/>
              </a:defRPr>
            </a:lvl8pPr>
            <a:lvl9pPr lvl="8">
              <a:spcBef>
                <a:spcPts val="0"/>
              </a:spcBef>
              <a:spcAft>
                <a:spcPts val="0"/>
              </a:spcAft>
              <a:buSzPts val="2800"/>
              <a:buFont typeface="Proxima Nova"/>
              <a:buNone/>
              <a:defRPr sz="2800">
                <a:latin typeface="Proxima Nova"/>
                <a:ea typeface="Proxima Nova"/>
                <a:cs typeface="Proxima Nova"/>
                <a:sym typeface="Proxima Nova"/>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indent="-317500" lvl="1" marL="914400">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indent="-317500" lvl="2" marL="1371600">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indent="-317500" lvl="3" marL="1828800">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indent="-317500" lvl="4" marL="2286000">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indent="-317500" lvl="5" marL="2743200">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indent="-317500" lvl="6" marL="3200400">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indent="-317500" lvl="7" marL="3657600">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indent="-317500" lvl="8" marL="4114800">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Lato"/>
                <a:ea typeface="Lato"/>
                <a:cs typeface="Lato"/>
                <a:sym typeface="Lato"/>
              </a:rPr>
              <a:t>DYNAMATH</a:t>
            </a:r>
            <a:r>
              <a:rPr lang="en" sz="800">
                <a:latin typeface="Lato"/>
                <a:ea typeface="Lato"/>
                <a:cs typeface="Lato"/>
                <a:sym typeface="Lato"/>
              </a:rPr>
              <a:t> / STUDENT LESSON</a:t>
            </a:r>
            <a:endParaRPr sz="800">
              <a:latin typeface="Lato"/>
              <a:ea typeface="Lato"/>
              <a:cs typeface="Lato"/>
              <a:sym typeface="Lato"/>
            </a:endParaRPr>
          </a:p>
          <a:p>
            <a:pPr indent="0" lvl="0" marL="0" rtl="0" algn="r">
              <a:spcBef>
                <a:spcPts val="0"/>
              </a:spcBef>
              <a:spcAft>
                <a:spcPts val="0"/>
              </a:spcAft>
              <a:buNone/>
            </a:pPr>
            <a:r>
              <a:t/>
            </a:r>
            <a:endParaRPr sz="800">
              <a:latin typeface="Lato"/>
              <a:ea typeface="Lato"/>
              <a:cs typeface="Lato"/>
              <a:sym typeface="Lato"/>
            </a:endParaRPr>
          </a:p>
        </p:txBody>
      </p:sp>
      <p:sp>
        <p:nvSpPr>
          <p:cNvPr id="9" name="Google Shape;9;p1"/>
          <p:cNvSpPr txBox="1"/>
          <p:nvPr/>
        </p:nvSpPr>
        <p:spPr>
          <a:xfrm rot="-5400000">
            <a:off x="7626025" y="4883550"/>
            <a:ext cx="45897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Rubik"/>
                <a:ea typeface="Rubik"/>
                <a:cs typeface="Rubik"/>
                <a:sym typeface="Rubik"/>
              </a:rPr>
              <a:t>©2020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Rubik"/>
              <a:ea typeface="Rubik"/>
              <a:cs typeface="Rubik"/>
              <a:sym typeface="Rubik"/>
            </a:endParaRPr>
          </a:p>
        </p:txBody>
      </p:sp>
      <p:pic>
        <p:nvPicPr>
          <p:cNvPr id="10" name="Google Shape;10;p1"/>
          <p:cNvPicPr preferRelativeResize="0"/>
          <p:nvPr/>
        </p:nvPicPr>
        <p:blipFill>
          <a:blip r:embed="rId1">
            <a:alphaModFix/>
          </a:blip>
          <a:stretch>
            <a:fillRect/>
          </a:stretch>
        </p:blipFill>
        <p:spPr>
          <a:xfrm>
            <a:off x="0" y="-2"/>
            <a:ext cx="10058400" cy="106070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ynamath.scholastic.com/home-page-logged-in.html?share-brightcove=619838545800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6.xml"/><Relationship Id="rId6" Type="http://schemas.openxmlformats.org/officeDocument/2006/relationships/slide" Target="/ppt/slides/slide7.xml"/><Relationship Id="rId7" Type="http://schemas.openxmlformats.org/officeDocument/2006/relationships/slide" Target="/ppt/slides/slide5.xml"/><Relationship Id="rId8"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dynamath.scholastic.com/issues/2020-21/090120/Home-Learning-Successes.html" TargetMode="External"/><Relationship Id="rId4" Type="http://schemas.openxmlformats.org/officeDocument/2006/relationships/hyperlink" Target="https://dynamath.scholastic.com/issues/2020-21/090120/Home-Learning-Successes.html?share-brightcove=6175635275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dynamath.scholastic.com/issues/2020-21/090120/Home-Learning-Successes.html" TargetMode="External"/><Relationship Id="rId4" Type="http://schemas.openxmlformats.org/officeDocument/2006/relationships/hyperlink" Target="https://dynamath.scholastic.com/issues/2020-21/090120/Home-Learning-Successes.html?share-brightcove=617563527500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dynamath.scholastic.com/issues/2020-21/120120/Crafting-With-Care?share-brightcove=613622538000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support.google.com/docs/answer/9744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p:nvPr/>
        </p:nvSpPr>
        <p:spPr>
          <a:xfrm flipH="1" rot="365948">
            <a:off x="6785134" y="-56694"/>
            <a:ext cx="3653681" cy="1568594"/>
          </a:xfrm>
          <a:prstGeom prst="rect">
            <a:avLst/>
          </a:prstGeom>
          <a:solidFill>
            <a:srgbClr val="FFF200"/>
          </a:solidFill>
          <a:ln cap="flat" cmpd="sng" w="9525">
            <a:solidFill>
              <a:srgbClr val="0071B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700" u="sng">
                <a:solidFill>
                  <a:srgbClr val="000000"/>
                </a:solidFill>
                <a:latin typeface="Lato"/>
                <a:ea typeface="Lato"/>
                <a:cs typeface="Lato"/>
                <a:sym typeface="Lato"/>
              </a:rPr>
              <a:t>NOTE:</a:t>
            </a:r>
            <a:endParaRPr b="1" sz="1700" u="sng">
              <a:solidFill>
                <a:srgbClr val="000000"/>
              </a:solidFill>
              <a:latin typeface="Lato"/>
              <a:ea typeface="Lato"/>
              <a:cs typeface="Lato"/>
              <a:sym typeface="Lato"/>
            </a:endParaRPr>
          </a:p>
          <a:p>
            <a:pPr indent="-336550" lvl="0" marL="457200" rtl="0" algn="l">
              <a:lnSpc>
                <a:spcPct val="100000"/>
              </a:lnSpc>
              <a:spcBef>
                <a:spcPts val="0"/>
              </a:spcBef>
              <a:spcAft>
                <a:spcPts val="0"/>
              </a:spcAft>
              <a:buClr>
                <a:srgbClr val="000000"/>
              </a:buClr>
              <a:buSzPts val="1700"/>
              <a:buFont typeface="Lato"/>
              <a:buChar char="●"/>
            </a:pPr>
            <a:r>
              <a:rPr lang="en" sz="1700">
                <a:solidFill>
                  <a:srgbClr val="000000"/>
                </a:solidFill>
                <a:latin typeface="Lato"/>
                <a:ea typeface="Lato"/>
                <a:cs typeface="Lato"/>
                <a:sym typeface="Lato"/>
              </a:rPr>
              <a:t>You can assign other activities in </a:t>
            </a:r>
            <a:r>
              <a:rPr b="1" lang="en" sz="1700">
                <a:solidFill>
                  <a:srgbClr val="000000"/>
                </a:solidFill>
                <a:latin typeface="Lato"/>
                <a:ea typeface="Lato"/>
                <a:cs typeface="Lato"/>
                <a:sym typeface="Lato"/>
              </a:rPr>
              <a:t>"</a:t>
            </a:r>
            <a:r>
              <a:rPr b="1" lang="en" sz="1700">
                <a:latin typeface="Lato"/>
                <a:ea typeface="Lato"/>
                <a:cs typeface="Lato"/>
                <a:sym typeface="Lato"/>
              </a:rPr>
              <a:t>4</a:t>
            </a:r>
            <a:r>
              <a:rPr b="1" lang="en" sz="1700">
                <a:solidFill>
                  <a:srgbClr val="000000"/>
                </a:solidFill>
                <a:latin typeface="Lato"/>
                <a:ea typeface="Lato"/>
                <a:cs typeface="Lato"/>
                <a:sym typeface="Lato"/>
              </a:rPr>
              <a:t>. </a:t>
            </a:r>
            <a:r>
              <a:rPr b="1" lang="en" sz="1700">
                <a:latin typeface="Lato"/>
                <a:ea typeface="Lato"/>
                <a:cs typeface="Lato"/>
                <a:sym typeface="Lato"/>
              </a:rPr>
              <a:t>Now You Try It</a:t>
            </a:r>
            <a:r>
              <a:rPr b="1" lang="en" sz="1700">
                <a:solidFill>
                  <a:srgbClr val="000000"/>
                </a:solidFill>
                <a:latin typeface="Lato"/>
                <a:ea typeface="Lato"/>
                <a:cs typeface="Lato"/>
                <a:sym typeface="Lato"/>
              </a:rPr>
              <a:t>" </a:t>
            </a:r>
            <a:r>
              <a:rPr lang="en" sz="1700">
                <a:solidFill>
                  <a:srgbClr val="000000"/>
                </a:solidFill>
                <a:latin typeface="Lato"/>
                <a:ea typeface="Lato"/>
                <a:cs typeface="Lato"/>
                <a:sym typeface="Lato"/>
              </a:rPr>
              <a:t>to your students separately through your LMS. See this </a:t>
            </a:r>
            <a:r>
              <a:rPr b="1" lang="en" sz="1700" u="sng">
                <a:latin typeface="Lato"/>
                <a:ea typeface="Lato"/>
                <a:cs typeface="Lato"/>
                <a:sym typeface="Lato"/>
                <a:hlinkClick r:id="rId3"/>
              </a:rPr>
              <a:t>tutorial</a:t>
            </a:r>
            <a:r>
              <a:rPr lang="en" sz="1700">
                <a:solidFill>
                  <a:srgbClr val="000000"/>
                </a:solidFill>
                <a:latin typeface="Lato"/>
                <a:ea typeface="Lato"/>
                <a:cs typeface="Lato"/>
                <a:sym typeface="Lato"/>
              </a:rPr>
              <a:t>.</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idx="1" type="body"/>
          </p:nvPr>
        </p:nvSpPr>
        <p:spPr>
          <a:xfrm>
            <a:off x="6622625" y="338325"/>
            <a:ext cx="3344400" cy="3201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33" name="Google Shape;133;p2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34" name="Google Shape;134;p22">
            <a:hlinkClick action="ppaction://hlinksldjump" r:id="rId3"/>
          </p:cNvPr>
          <p:cNvSpPr/>
          <p:nvPr/>
        </p:nvSpPr>
        <p:spPr>
          <a:xfrm>
            <a:off x="358250" y="40341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a:hlinkClick action="ppaction://hlinksldjump" r:id="rId4"/>
          </p:cNvPr>
          <p:cNvSpPr/>
          <p:nvPr/>
        </p:nvSpPr>
        <p:spPr>
          <a:xfrm>
            <a:off x="358250" y="44825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a:hlinkClick action="ppaction://hlinksldjump" r:id="rId5"/>
          </p:cNvPr>
          <p:cNvSpPr/>
          <p:nvPr/>
        </p:nvSpPr>
        <p:spPr>
          <a:xfrm>
            <a:off x="358250" y="493087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a:hlinkClick action="ppaction://hlinksldjump" r:id="rId6"/>
          </p:cNvPr>
          <p:cNvSpPr/>
          <p:nvPr/>
        </p:nvSpPr>
        <p:spPr>
          <a:xfrm>
            <a:off x="358250" y="53792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a:hlinkClick action="ppaction://hlinksldjump" r:id="rId7"/>
          </p:cNvPr>
          <p:cNvSpPr/>
          <p:nvPr/>
        </p:nvSpPr>
        <p:spPr>
          <a:xfrm>
            <a:off x="358250" y="5821263"/>
            <a:ext cx="2788200" cy="585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a:hlinkClick action="ppaction://hlinksldjump" r:id="rId8"/>
          </p:cNvPr>
          <p:cNvSpPr/>
          <p:nvPr/>
        </p:nvSpPr>
        <p:spPr>
          <a:xfrm>
            <a:off x="358250" y="66050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idx="2" type="body"/>
          </p:nvPr>
        </p:nvSpPr>
        <p:spPr>
          <a:xfrm>
            <a:off x="5211850" y="2670235"/>
            <a:ext cx="4526400" cy="266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5" name="Google Shape;145;p23"/>
          <p:cNvSpPr txBox="1"/>
          <p:nvPr>
            <p:ph idx="1" type="body"/>
          </p:nvPr>
        </p:nvSpPr>
        <p:spPr>
          <a:xfrm>
            <a:off x="320050" y="2670175"/>
            <a:ext cx="4526400" cy="2663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6" name="Google Shape;146;p2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Think and Connect</a:t>
            </a:r>
            <a:endParaRPr/>
          </a:p>
        </p:txBody>
      </p:sp>
      <p:sp>
        <p:nvSpPr>
          <p:cNvPr id="147" name="Google Shape;147;p23"/>
          <p:cNvSpPr txBox="1"/>
          <p:nvPr>
            <p:ph idx="3" type="body"/>
          </p:nvPr>
        </p:nvSpPr>
        <p:spPr>
          <a:xfrm>
            <a:off x="320050" y="6150900"/>
            <a:ext cx="9418200" cy="130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a:hlinkClick r:id="rId3"/>
          </p:cNvPr>
          <p:cNvSpPr/>
          <p:nvPr/>
        </p:nvSpPr>
        <p:spPr>
          <a:xfrm>
            <a:off x="5211850" y="197365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Watch and Read</a:t>
            </a:r>
            <a:endParaRPr/>
          </a:p>
        </p:txBody>
      </p:sp>
      <p:sp>
        <p:nvSpPr>
          <p:cNvPr id="154" name="Google Shape;154;p24"/>
          <p:cNvSpPr txBox="1"/>
          <p:nvPr>
            <p:ph idx="1" type="body"/>
          </p:nvPr>
        </p:nvSpPr>
        <p:spPr>
          <a:xfrm>
            <a:off x="320050" y="3735125"/>
            <a:ext cx="4526400" cy="371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5" name="Google Shape;155;p24"/>
          <p:cNvSpPr txBox="1"/>
          <p:nvPr>
            <p:ph idx="2" type="body"/>
          </p:nvPr>
        </p:nvSpPr>
        <p:spPr>
          <a:xfrm>
            <a:off x="5211850" y="3735425"/>
            <a:ext cx="4526400" cy="371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6" name="Google Shape;156;p24">
            <a:hlinkClick r:id="rId4"/>
          </p:cNvPr>
          <p:cNvSpPr/>
          <p:nvPr/>
        </p:nvSpPr>
        <p:spPr>
          <a:xfrm>
            <a:off x="320050" y="197365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a:hlinkClick r:id="rId3"/>
          </p:cNvPr>
          <p:cNvSpPr/>
          <p:nvPr/>
        </p:nvSpPr>
        <p:spPr>
          <a:xfrm>
            <a:off x="2766000" y="325467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a:hlinkClick r:id="rId4"/>
          </p:cNvPr>
          <p:cNvSpPr/>
          <p:nvPr/>
        </p:nvSpPr>
        <p:spPr>
          <a:xfrm>
            <a:off x="2766000" y="674427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Continue the Learning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a:hlinkClick r:id="rId3"/>
          </p:cNvPr>
          <p:cNvSpPr/>
          <p:nvPr/>
        </p:nvSpPr>
        <p:spPr>
          <a:xfrm>
            <a:off x="2766000" y="682485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Do the Math</a:t>
            </a:r>
            <a:endParaRPr/>
          </a:p>
        </p:txBody>
      </p:sp>
      <p:sp>
        <p:nvSpPr>
          <p:cNvPr id="170" name="Google Shape;170;p26"/>
          <p:cNvSpPr txBox="1"/>
          <p:nvPr>
            <p:ph idx="1" type="body"/>
          </p:nvPr>
        </p:nvSpPr>
        <p:spPr>
          <a:xfrm>
            <a:off x="320050" y="3322320"/>
            <a:ext cx="45264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1" name="Google Shape;171;p26"/>
          <p:cNvSpPr txBox="1"/>
          <p:nvPr>
            <p:ph idx="2" type="body"/>
          </p:nvPr>
        </p:nvSpPr>
        <p:spPr>
          <a:xfrm>
            <a:off x="5211850" y="3322357"/>
            <a:ext cx="45264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2" name="Google Shape;172;p26"/>
          <p:cNvSpPr txBox="1"/>
          <p:nvPr>
            <p:ph idx="3" type="body"/>
          </p:nvPr>
        </p:nvSpPr>
        <p:spPr>
          <a:xfrm>
            <a:off x="320050" y="5806440"/>
            <a:ext cx="45264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3" name="Google Shape;173;p26"/>
          <p:cNvSpPr txBox="1"/>
          <p:nvPr>
            <p:ph idx="4" type="body"/>
          </p:nvPr>
        </p:nvSpPr>
        <p:spPr>
          <a:xfrm>
            <a:off x="5211850" y="5806477"/>
            <a:ext cx="4526400" cy="1645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Now You Try It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idx="1" type="body"/>
          </p:nvPr>
        </p:nvSpPr>
        <p:spPr>
          <a:xfrm>
            <a:off x="320050" y="2752199"/>
            <a:ext cx="4526400" cy="469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84" name="Google Shape;184;p28">
            <a:hlinkClick r:id="rId3"/>
          </p:cNvPr>
          <p:cNvSpPr/>
          <p:nvPr/>
        </p:nvSpPr>
        <p:spPr>
          <a:xfrm>
            <a:off x="9104200" y="2796875"/>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Share or Show</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